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sldIdLst>
    <p:sldId id="260" r:id="rId5"/>
    <p:sldId id="257" r:id="rId6"/>
    <p:sldId id="261" r:id="rId7"/>
    <p:sldId id="270" r:id="rId8"/>
    <p:sldId id="262" r:id="rId9"/>
    <p:sldId id="269" r:id="rId10"/>
    <p:sldId id="264" r:id="rId11"/>
    <p:sldId id="268" r:id="rId12"/>
    <p:sldId id="271" r:id="rId13"/>
    <p:sldId id="265" r:id="rId14"/>
    <p:sldId id="272" r:id="rId15"/>
    <p:sldId id="275" r:id="rId16"/>
    <p:sldId id="273" r:id="rId17"/>
    <p:sldId id="280" r:id="rId18"/>
    <p:sldId id="266" r:id="rId19"/>
    <p:sldId id="274" r:id="rId20"/>
    <p:sldId id="276" r:id="rId21"/>
    <p:sldId id="277" r:id="rId22"/>
    <p:sldId id="278" r:id="rId23"/>
    <p:sldId id="267" r:id="rId24"/>
    <p:sldId id="279" r:id="rId25"/>
    <p:sldId id="281" r:id="rId26"/>
    <p:sldId id="282" r:id="rId27"/>
    <p:sldId id="26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B8E4"/>
    <a:srgbClr val="EF228D"/>
    <a:srgbClr val="4AA3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919B0-2A6E-4C42-9B9A-0EA473D61C07}" type="datetimeFigureOut">
              <a:rPr lang="en-US" smtClean="0"/>
              <a:t>26-Nov-25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D9317-07BB-4B1A-BC2E-13DAB04FD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63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D9317-07BB-4B1A-BC2E-13DAB04FD5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99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F4FE3-AA00-D16F-FCCF-F248E1B8B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3BD750-B8F4-E55B-60E4-17DDB7400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835E8E-657E-2864-A08F-0E135CCD69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7D9E-E7B2-D93D-03BC-389E7557A4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D9317-07BB-4B1A-BC2E-13DAB04FD5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84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56CC1-4E4A-7E20-54D5-76FD7C1F0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DAEE33-536A-47F1-194C-4BA6710596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B914AF-7545-239C-4FD4-A72055FF3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3EEB5-662D-BA09-7074-036DCFA4D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D9317-07BB-4B1A-BC2E-13DAB04FD5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11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27F78-2071-F17B-D8E7-79959EF85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2309AE-46B8-20E6-9A58-F2F0BF6C7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E2D67D-000A-7B7A-0417-15452A227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9ED2F-D604-4F7D-B346-DF4AC2C52F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D9317-07BB-4B1A-BC2E-13DAB04FD5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91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D25EA-ABE7-8643-D0DA-E8432870E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0DC890-DFAC-BC5F-D5B8-8165EAF50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4ABE36-0FAB-131B-065B-268E544DA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F1DDE-3946-00F7-11A1-7C4DE9B69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D9317-07BB-4B1A-BC2E-13DAB04FD5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89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57D-BB12-454B-A56A-B27C941BC621}" type="datetimeFigureOut">
              <a:rPr lang="en-US" smtClean="0"/>
              <a:t>26-Nov-25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CCD4-6B96-485E-BFA1-A77687DAE7C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730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57D-BB12-454B-A56A-B27C941BC621}" type="datetimeFigureOut">
              <a:rPr lang="en-US" smtClean="0"/>
              <a:t>26-Nov-25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CCD4-6B96-485E-BFA1-A77687DA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33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57D-BB12-454B-A56A-B27C941BC621}" type="datetimeFigureOut">
              <a:rPr lang="en-US" smtClean="0"/>
              <a:t>26-Nov-25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CCD4-6B96-485E-BFA1-A77687DA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57D-BB12-454B-A56A-B27C941BC621}" type="datetimeFigureOut">
              <a:rPr lang="en-US" smtClean="0"/>
              <a:t>26-Nov-25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CCD4-6B96-485E-BFA1-A77687DAE7C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87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57D-BB12-454B-A56A-B27C941BC621}" type="datetimeFigureOut">
              <a:rPr lang="en-US" smtClean="0"/>
              <a:t>26-Nov-25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CCD4-6B96-485E-BFA1-A77687DA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9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57D-BB12-454B-A56A-B27C941BC621}" type="datetimeFigureOut">
              <a:rPr lang="en-US" smtClean="0"/>
              <a:t>26-Nov-25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CCD4-6B96-485E-BFA1-A77687DAE7C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3586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57D-BB12-454B-A56A-B27C941BC621}" type="datetimeFigureOut">
              <a:rPr lang="en-US" smtClean="0"/>
              <a:t>26-Nov-25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CCD4-6B96-485E-BFA1-A77687DA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92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57D-BB12-454B-A56A-B27C941BC621}" type="datetimeFigureOut">
              <a:rPr lang="en-US" smtClean="0"/>
              <a:t>26-Nov-25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CCD4-6B96-485E-BFA1-A77687DA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85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57D-BB12-454B-A56A-B27C941BC621}" type="datetimeFigureOut">
              <a:rPr lang="en-US" smtClean="0"/>
              <a:t>26-Nov-25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CCD4-6B96-485E-BFA1-A77687DA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61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57D-BB12-454B-A56A-B27C941BC621}" type="datetimeFigureOut">
              <a:rPr lang="en-US" smtClean="0"/>
              <a:t>26-Nov-25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CCD4-6B96-485E-BFA1-A77687DA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9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57D-BB12-454B-A56A-B27C941BC621}" type="datetimeFigureOut">
              <a:rPr lang="en-US" smtClean="0"/>
              <a:t>26-Nov-25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CCD4-6B96-485E-BFA1-A77687DA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83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57D-BB12-454B-A56A-B27C941BC621}" type="datetimeFigureOut">
              <a:rPr lang="en-US" smtClean="0"/>
              <a:t>26-Nov-25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CCD4-6B96-485E-BFA1-A77687DA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4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57D-BB12-454B-A56A-B27C941BC621}" type="datetimeFigureOut">
              <a:rPr lang="en-US" smtClean="0"/>
              <a:t>26-Nov-25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CCD4-6B96-485E-BFA1-A77687DA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17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57D-BB12-454B-A56A-B27C941BC621}" type="datetimeFigureOut">
              <a:rPr lang="en-US" smtClean="0"/>
              <a:t>26-Nov-25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CCD4-6B96-485E-BFA1-A77687DA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29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57D-BB12-454B-A56A-B27C941BC621}" type="datetimeFigureOut">
              <a:rPr lang="en-US" smtClean="0"/>
              <a:t>26-Nov-25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CCD4-6B96-485E-BFA1-A77687DA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80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57D-BB12-454B-A56A-B27C941BC621}" type="datetimeFigureOut">
              <a:rPr lang="en-US" smtClean="0"/>
              <a:t>26-Nov-25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CCD4-6B96-485E-BFA1-A77687DA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4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57D-BB12-454B-A56A-B27C941BC621}" type="datetimeFigureOut">
              <a:rPr lang="en-US" smtClean="0"/>
              <a:t>26-Nov-25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CCD4-6B96-485E-BFA1-A77687DA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02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4D0B57D-BB12-454B-A56A-B27C941BC621}" type="datetimeFigureOut">
              <a:rPr lang="en-US" smtClean="0"/>
              <a:t>26-Nov-25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A35CCD4-6B96-485E-BFA1-A77687DA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785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17/06/relationships/model3d" Target="../media/model3d1.glb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EFA5CA9-68F3-492D-A872-2953C2F83B7D}"/>
              </a:ext>
            </a:extLst>
          </p:cNvPr>
          <p:cNvGrpSpPr/>
          <p:nvPr/>
        </p:nvGrpSpPr>
        <p:grpSpPr>
          <a:xfrm>
            <a:off x="557514" y="0"/>
            <a:ext cx="11076972" cy="1273214"/>
            <a:chOff x="694482" y="0"/>
            <a:chExt cx="11076972" cy="1273214"/>
          </a:xfrm>
        </p:grpSpPr>
        <p:pic>
          <p:nvPicPr>
            <p:cNvPr id="4" name="Picture 6" descr="Combo 72 Miếng Dán Sticker Đại học Khoa học Tự nhiên Hà Nội (HUS) - Sticker  Cờ Việt Nam">
              <a:extLst>
                <a:ext uri="{FF2B5EF4-FFF2-40B4-BE49-F238E27FC236}">
                  <a16:creationId xmlns:a16="http://schemas.microsoft.com/office/drawing/2014/main" id="{BEE2B3AB-336B-0695-551D-F189B9A52B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1" t="19059" r="20970" b="17065"/>
            <a:stretch>
              <a:fillRect/>
            </a:stretch>
          </p:blipFill>
          <p:spPr bwMode="auto">
            <a:xfrm>
              <a:off x="10648710" y="0"/>
              <a:ext cx="1122744" cy="1273214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73ADB5-8F32-9057-C409-D4D74830BABA}"/>
                </a:ext>
              </a:extLst>
            </p:cNvPr>
            <p:cNvSpPr txBox="1"/>
            <p:nvPr/>
          </p:nvSpPr>
          <p:spPr>
            <a:xfrm>
              <a:off x="7479399" y="397080"/>
              <a:ext cx="3261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Aptos" panose="020B0004020202020204" pitchFamily="34" charset="0"/>
                </a:rPr>
                <a:t>TRƯỜNG ĐẠI HỌC KHOA HỌC TỰ NHIÊN</a:t>
              </a:r>
            </a:p>
          </p:txBody>
        </p:sp>
        <p:pic>
          <p:nvPicPr>
            <p:cNvPr id="6" name="Picture 8" descr="Trường Đại học Khoa học Tự nhiên | ĐHQGHN">
              <a:extLst>
                <a:ext uri="{FF2B5EF4-FFF2-40B4-BE49-F238E27FC236}">
                  <a16:creationId xmlns:a16="http://schemas.microsoft.com/office/drawing/2014/main" id="{5237665A-888B-EF8A-422E-7279894471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482" y="155706"/>
              <a:ext cx="1046722" cy="1046722"/>
            </a:xfrm>
            <a:prstGeom prst="rect">
              <a:avLst/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8849F5-8C35-36DC-67A1-7064A2A55FB7}"/>
                </a:ext>
              </a:extLst>
            </p:cNvPr>
            <p:cNvSpPr txBox="1"/>
            <p:nvPr/>
          </p:nvSpPr>
          <p:spPr>
            <a:xfrm>
              <a:off x="1879181" y="410759"/>
              <a:ext cx="4064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Aptos" panose="020B0004020202020204" pitchFamily="34" charset="0"/>
                </a:rPr>
                <a:t>KHOA TOÁN – CƠ – TIN HỌC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17B5A02-1A1B-46DE-0F38-3C464F9648CB}"/>
              </a:ext>
            </a:extLst>
          </p:cNvPr>
          <p:cNvSpPr txBox="1"/>
          <p:nvPr/>
        </p:nvSpPr>
        <p:spPr>
          <a:xfrm>
            <a:off x="3893741" y="4483254"/>
            <a:ext cx="4404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i="1">
                <a:latin typeface="Tahoma (Body) "/>
              </a:rPr>
              <a:t>Nguyễn Việt Phúc </a:t>
            </a:r>
            <a:r>
              <a:rPr lang="en-US" b="1" i="1">
                <a:latin typeface="Tahoma (Body) "/>
              </a:rPr>
              <a:t> </a:t>
            </a:r>
            <a:r>
              <a:rPr lang="vi-VN" b="1" i="1">
                <a:latin typeface="Tahoma (Body) "/>
              </a:rPr>
              <a:t>- 23001547</a:t>
            </a:r>
          </a:p>
          <a:p>
            <a:pPr algn="ctr"/>
            <a:r>
              <a:rPr lang="vi-VN" b="1" i="1">
                <a:latin typeface="Tahoma (Body) "/>
              </a:rPr>
              <a:t>Nguyễn Khắc Huy </a:t>
            </a:r>
            <a:r>
              <a:rPr lang="en-US" b="1" i="1">
                <a:latin typeface="Tahoma (Body) "/>
              </a:rPr>
              <a:t> </a:t>
            </a:r>
            <a:r>
              <a:rPr lang="vi-VN" b="1" i="1">
                <a:latin typeface="Tahoma (Body) "/>
              </a:rPr>
              <a:t>- 23001525</a:t>
            </a:r>
          </a:p>
          <a:p>
            <a:pPr algn="ctr"/>
            <a:r>
              <a:rPr lang="en-US" b="1" i="1">
                <a:latin typeface="Tahoma (Body) "/>
              </a:rPr>
              <a:t>Dương Quang Huy </a:t>
            </a:r>
            <a:r>
              <a:rPr lang="vi-VN" b="1" i="1">
                <a:latin typeface="Tahoma (Body) "/>
              </a:rPr>
              <a:t>- 230015</a:t>
            </a:r>
            <a:r>
              <a:rPr lang="en-US" b="1" i="1">
                <a:latin typeface="Tahoma (Body) "/>
              </a:rPr>
              <a:t>24</a:t>
            </a:r>
            <a:endParaRPr lang="vi-VN" b="1" i="1">
              <a:latin typeface="Tahoma (Body) 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D8CCFD-8A69-463C-8F39-26B465562232}"/>
              </a:ext>
            </a:extLst>
          </p:cNvPr>
          <p:cNvSpPr/>
          <p:nvPr/>
        </p:nvSpPr>
        <p:spPr>
          <a:xfrm>
            <a:off x="2289312" y="2025372"/>
            <a:ext cx="7613376" cy="2306782"/>
          </a:xfrm>
          <a:prstGeom prst="roundRect">
            <a:avLst/>
          </a:prstGeom>
          <a:solidFill>
            <a:srgbClr val="052F6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600"/>
              <a:t>Chương trình</a:t>
            </a:r>
            <a:r>
              <a:rPr lang="en-US" sz="3600"/>
              <a:t> phân tích trận đấu bóng đá – từ góc chiếu truyền hình sang 2D Map</a:t>
            </a:r>
          </a:p>
        </p:txBody>
      </p:sp>
    </p:spTree>
    <p:extLst>
      <p:ext uri="{BB962C8B-B14F-4D97-AF65-F5344CB8AC3E}">
        <p14:creationId xmlns:p14="http://schemas.microsoft.com/office/powerpoint/2010/main" val="4262367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411A-95D6-FF3C-4555-CD6B7822C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8F7DE37-72ED-55C7-64CE-A0947A479C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763188-995B-C82B-621E-0ED75188037C}"/>
              </a:ext>
            </a:extLst>
          </p:cNvPr>
          <p:cNvGrpSpPr/>
          <p:nvPr/>
        </p:nvGrpSpPr>
        <p:grpSpPr>
          <a:xfrm>
            <a:off x="1432419" y="1990235"/>
            <a:ext cx="8128140" cy="3744792"/>
            <a:chOff x="683444" y="2243580"/>
            <a:chExt cx="6928515" cy="374479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0B9408D-3471-EDE2-8471-75EFC9E7EEA6}"/>
                </a:ext>
              </a:extLst>
            </p:cNvPr>
            <p:cNvGrpSpPr/>
            <p:nvPr/>
          </p:nvGrpSpPr>
          <p:grpSpPr>
            <a:xfrm>
              <a:off x="683444" y="2243580"/>
              <a:ext cx="5412560" cy="339365"/>
              <a:chOff x="683444" y="2243580"/>
              <a:chExt cx="5412560" cy="339365"/>
            </a:xfrm>
          </p:grpSpPr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0D50DC94-6A96-A245-84DA-50ED7021B968}"/>
                  </a:ext>
                </a:extLst>
              </p:cNvPr>
              <p:cNvSpPr/>
              <p:nvPr/>
            </p:nvSpPr>
            <p:spPr>
              <a:xfrm>
                <a:off x="683444" y="2243580"/>
                <a:ext cx="377072" cy="339365"/>
              </a:xfrm>
              <a:prstGeom prst="flowChartConnector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1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E6F9FE75-8A39-DD28-0F7D-FAF706FA8883}"/>
                  </a:ext>
                </a:extLst>
              </p:cNvPr>
              <p:cNvSpPr/>
              <p:nvPr/>
            </p:nvSpPr>
            <p:spPr>
              <a:xfrm>
                <a:off x="1442301" y="2243580"/>
                <a:ext cx="4653703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Giới thiệu dự án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4864F8E-D7EB-A4A1-3FFB-FAC8A562DED9}"/>
                </a:ext>
              </a:extLst>
            </p:cNvPr>
            <p:cNvGrpSpPr/>
            <p:nvPr/>
          </p:nvGrpSpPr>
          <p:grpSpPr>
            <a:xfrm>
              <a:off x="683444" y="3082566"/>
              <a:ext cx="6807268" cy="346434"/>
              <a:chOff x="683444" y="3082566"/>
              <a:chExt cx="6807268" cy="346434"/>
            </a:xfrm>
          </p:grpSpPr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1BE3ADD3-0007-A221-5501-0C5E51568644}"/>
                  </a:ext>
                </a:extLst>
              </p:cNvPr>
              <p:cNvSpPr/>
              <p:nvPr/>
            </p:nvSpPr>
            <p:spPr>
              <a:xfrm>
                <a:off x="683444" y="3082566"/>
                <a:ext cx="377072" cy="339365"/>
              </a:xfrm>
              <a:prstGeom prst="flowChartConnector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2</a:t>
                </a: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0CC47F8-5B7D-18EE-E682-2141CEAA7929}"/>
                  </a:ext>
                </a:extLst>
              </p:cNvPr>
              <p:cNvSpPr/>
              <p:nvPr/>
            </p:nvSpPr>
            <p:spPr>
              <a:xfrm>
                <a:off x="1442299" y="3089635"/>
                <a:ext cx="6048413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Huấn luyện mô hình phát hiện người &amp; bóng trên sân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2D962B3-2F0C-5A73-9827-068768657528}"/>
                </a:ext>
              </a:extLst>
            </p:cNvPr>
            <p:cNvGrpSpPr/>
            <p:nvPr/>
          </p:nvGrpSpPr>
          <p:grpSpPr>
            <a:xfrm>
              <a:off x="683444" y="3921552"/>
              <a:ext cx="6928515" cy="353503"/>
              <a:chOff x="683444" y="3921552"/>
              <a:chExt cx="6928515" cy="353503"/>
            </a:xfrm>
          </p:grpSpPr>
          <p:sp>
            <p:nvSpPr>
              <p:cNvPr id="29" name="Flowchart: Connector 28">
                <a:extLst>
                  <a:ext uri="{FF2B5EF4-FFF2-40B4-BE49-F238E27FC236}">
                    <a16:creationId xmlns:a16="http://schemas.microsoft.com/office/drawing/2014/main" id="{CAAC37EC-932E-E62F-2792-DDC2D639803B}"/>
                  </a:ext>
                </a:extLst>
              </p:cNvPr>
              <p:cNvSpPr/>
              <p:nvPr/>
            </p:nvSpPr>
            <p:spPr>
              <a:xfrm>
                <a:off x="683444" y="3921552"/>
                <a:ext cx="377072" cy="339365"/>
              </a:xfrm>
              <a:prstGeom prst="flowChartConnector">
                <a:avLst/>
              </a:prstGeom>
              <a:solidFill>
                <a:srgbClr val="052F6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3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544659B-1FC1-C6E5-EE0D-E544164A534C}"/>
                  </a:ext>
                </a:extLst>
              </p:cNvPr>
              <p:cNvSpPr/>
              <p:nvPr/>
            </p:nvSpPr>
            <p:spPr>
              <a:xfrm>
                <a:off x="1442297" y="3935690"/>
                <a:ext cx="6169662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rgbClr val="0F496F"/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Huấn luyện mô hình phát hiện điểm đặc trưng sân bóng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2E21ACE-0BFB-70BC-7FB9-83F0C2BC3BE0}"/>
                </a:ext>
              </a:extLst>
            </p:cNvPr>
            <p:cNvGrpSpPr/>
            <p:nvPr/>
          </p:nvGrpSpPr>
          <p:grpSpPr>
            <a:xfrm>
              <a:off x="683444" y="4760538"/>
              <a:ext cx="5412552" cy="1227834"/>
              <a:chOff x="683444" y="4760538"/>
              <a:chExt cx="5412552" cy="1227834"/>
            </a:xfrm>
          </p:grpSpPr>
          <p:sp>
            <p:nvSpPr>
              <p:cNvPr id="27" name="Flowchart: Connector 26">
                <a:extLst>
                  <a:ext uri="{FF2B5EF4-FFF2-40B4-BE49-F238E27FC236}">
                    <a16:creationId xmlns:a16="http://schemas.microsoft.com/office/drawing/2014/main" id="{D610AAC0-92A2-E240-F792-52830FD827FF}"/>
                  </a:ext>
                </a:extLst>
              </p:cNvPr>
              <p:cNvSpPr/>
              <p:nvPr/>
            </p:nvSpPr>
            <p:spPr>
              <a:xfrm>
                <a:off x="683444" y="4760538"/>
                <a:ext cx="377072" cy="339365"/>
              </a:xfrm>
              <a:prstGeom prst="flowChartConnector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4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798FBF9-341D-30FB-0924-F631EF8438C7}"/>
                  </a:ext>
                </a:extLst>
              </p:cNvPr>
              <p:cNvSpPr/>
              <p:nvPr/>
            </p:nvSpPr>
            <p:spPr>
              <a:xfrm>
                <a:off x="1442297" y="4781745"/>
                <a:ext cx="4653699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Tracking các vật thể trên sân</a:t>
                </a:r>
              </a:p>
            </p:txBody>
          </p:sp>
          <p:sp>
            <p:nvSpPr>
              <p:cNvPr id="2" name="Flowchart: Connector 1">
                <a:extLst>
                  <a:ext uri="{FF2B5EF4-FFF2-40B4-BE49-F238E27FC236}">
                    <a16:creationId xmlns:a16="http://schemas.microsoft.com/office/drawing/2014/main" id="{68C2525D-CF87-74F2-B4A2-7565EF162A36}"/>
                  </a:ext>
                </a:extLst>
              </p:cNvPr>
              <p:cNvSpPr/>
              <p:nvPr/>
            </p:nvSpPr>
            <p:spPr>
              <a:xfrm>
                <a:off x="683444" y="5627800"/>
                <a:ext cx="377072" cy="339365"/>
              </a:xfrm>
              <a:prstGeom prst="flowChartConnector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5</a:t>
                </a:r>
              </a:p>
            </p:txBody>
          </p:sp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6555320-2E10-F5B3-76D7-5BDD7D1775DE}"/>
                  </a:ext>
                </a:extLst>
              </p:cNvPr>
              <p:cNvSpPr/>
              <p:nvPr/>
            </p:nvSpPr>
            <p:spPr>
              <a:xfrm>
                <a:off x="1442297" y="5649007"/>
                <a:ext cx="4653699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Chiếu vật thể lên 2D Map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2E6FDEC-CAAD-C9DC-7D7E-300A7B9038F0}"/>
              </a:ext>
            </a:extLst>
          </p:cNvPr>
          <p:cNvGrpSpPr/>
          <p:nvPr/>
        </p:nvGrpSpPr>
        <p:grpSpPr>
          <a:xfrm>
            <a:off x="1" y="0"/>
            <a:ext cx="12191999" cy="862445"/>
            <a:chOff x="0" y="0"/>
            <a:chExt cx="12191999" cy="86244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6AFC1A8-9BFC-D20C-2957-7571D379EE7E}"/>
                </a:ext>
              </a:extLst>
            </p:cNvPr>
            <p:cNvGrpSpPr/>
            <p:nvPr/>
          </p:nvGrpSpPr>
          <p:grpSpPr>
            <a:xfrm>
              <a:off x="0" y="0"/>
              <a:ext cx="12191999" cy="862445"/>
              <a:chOff x="0" y="0"/>
              <a:chExt cx="12191999" cy="86244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248D1B2-25D3-5E47-B11D-8CF48DEA92DA}"/>
                  </a:ext>
                </a:extLst>
              </p:cNvPr>
              <p:cNvSpPr/>
              <p:nvPr/>
            </p:nvSpPr>
            <p:spPr>
              <a:xfrm>
                <a:off x="0" y="0"/>
                <a:ext cx="12191999" cy="862445"/>
              </a:xfrm>
              <a:prstGeom prst="rect">
                <a:avLst/>
              </a:prstGeom>
              <a:solidFill>
                <a:srgbClr val="052F61"/>
              </a:solidFill>
              <a:ln>
                <a:solidFill>
                  <a:schemeClr val="accent1">
                    <a:shade val="15000"/>
                    <a:hueMod val="94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D97A462-961F-EA70-0824-79F391B423FA}"/>
                  </a:ext>
                </a:extLst>
              </p:cNvPr>
              <p:cNvSpPr/>
              <p:nvPr/>
            </p:nvSpPr>
            <p:spPr>
              <a:xfrm>
                <a:off x="244508" y="181410"/>
                <a:ext cx="1792110" cy="4996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NỘI DUNG</a:t>
                </a:r>
              </a:p>
            </p:txBody>
          </p:sp>
        </p:grpSp>
        <p:pic>
          <p:nvPicPr>
            <p:cNvPr id="37" name="Picture 10" descr="Các học phần trong chương trình Khoa học dữ liệu | Data Science">
              <a:extLst>
                <a:ext uri="{FF2B5EF4-FFF2-40B4-BE49-F238E27FC236}">
                  <a16:creationId xmlns:a16="http://schemas.microsoft.com/office/drawing/2014/main" id="{C010B2FC-4E8C-602D-2849-A47A89C52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6790" y="181410"/>
              <a:ext cx="1112617" cy="571344"/>
            </a:xfrm>
            <a:prstGeom prst="roundRect">
              <a:avLst>
                <a:gd name="adj" fmla="val 22745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205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C477C-CF52-678C-0CC2-88457FFC1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542193-0F03-AB32-F8F8-248D70521F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9A2496-9E56-1183-9C6B-7CB3110A11F6}"/>
              </a:ext>
            </a:extLst>
          </p:cNvPr>
          <p:cNvGrpSpPr/>
          <p:nvPr/>
        </p:nvGrpSpPr>
        <p:grpSpPr>
          <a:xfrm>
            <a:off x="1" y="0"/>
            <a:ext cx="12191999" cy="862445"/>
            <a:chOff x="0" y="0"/>
            <a:chExt cx="12191999" cy="8624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1A931F5-B3E0-47A2-3742-4B499E425045}"/>
                </a:ext>
              </a:extLst>
            </p:cNvPr>
            <p:cNvGrpSpPr/>
            <p:nvPr/>
          </p:nvGrpSpPr>
          <p:grpSpPr>
            <a:xfrm>
              <a:off x="0" y="0"/>
              <a:ext cx="12191999" cy="862445"/>
              <a:chOff x="0" y="0"/>
              <a:chExt cx="12191999" cy="86244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5EE1A23-EA5A-3A17-EB00-EA0CF98429BA}"/>
                  </a:ext>
                </a:extLst>
              </p:cNvPr>
              <p:cNvSpPr/>
              <p:nvPr/>
            </p:nvSpPr>
            <p:spPr>
              <a:xfrm>
                <a:off x="0" y="0"/>
                <a:ext cx="12191999" cy="862445"/>
              </a:xfrm>
              <a:prstGeom prst="rect">
                <a:avLst/>
              </a:prstGeom>
              <a:solidFill>
                <a:srgbClr val="052F61"/>
              </a:solidFill>
              <a:ln>
                <a:solidFill>
                  <a:schemeClr val="accent1">
                    <a:shade val="15000"/>
                    <a:hueMod val="94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EDCE99-D784-3CAD-DAA3-450708C449D4}"/>
                  </a:ext>
                </a:extLst>
              </p:cNvPr>
              <p:cNvSpPr/>
              <p:nvPr/>
            </p:nvSpPr>
            <p:spPr>
              <a:xfrm>
                <a:off x="244507" y="181410"/>
                <a:ext cx="4368132" cy="4996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3</a:t>
                </a:r>
                <a:r>
                  <a:rPr lang="vi-VN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.</a:t>
                </a:r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1 Bộ dữ liệu</a:t>
                </a:r>
              </a:p>
            </p:txBody>
          </p:sp>
        </p:grpSp>
        <p:pic>
          <p:nvPicPr>
            <p:cNvPr id="7" name="Picture 10" descr="Các học phần trong chương trình Khoa học dữ liệu | Data Science">
              <a:extLst>
                <a:ext uri="{FF2B5EF4-FFF2-40B4-BE49-F238E27FC236}">
                  <a16:creationId xmlns:a16="http://schemas.microsoft.com/office/drawing/2014/main" id="{0ED27E7B-3D8D-B18C-DC07-F9D930289D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6790" y="181410"/>
              <a:ext cx="1112617" cy="571344"/>
            </a:xfrm>
            <a:prstGeom prst="roundRect">
              <a:avLst>
                <a:gd name="adj" fmla="val 22745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FEF337-16C5-3797-42FD-B3AE04120A3A}"/>
              </a:ext>
            </a:extLst>
          </p:cNvPr>
          <p:cNvSpPr txBox="1"/>
          <p:nvPr/>
        </p:nvSpPr>
        <p:spPr>
          <a:xfrm>
            <a:off x="478188" y="1612858"/>
            <a:ext cx="1059621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Bộ dữ liệu 317 ảnh được cắt ngẫu nhiên từ 1 tập ngẫu nhiên các video và được label tại 32 điểm đặc trưng trên sân bóng.</a:t>
            </a:r>
          </a:p>
          <a:p>
            <a:r>
              <a:rPr lang="en-US">
                <a:solidFill>
                  <a:schemeClr val="bg1"/>
                </a:solidFill>
              </a:rPr>
              <a:t>Ngoài ra, data cũng label phần sân đấu, giúp mô hình tập trung vào vùng quan trọng.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ACC2DD8-B8FF-C460-6600-71F2920A4D4E}"/>
              </a:ext>
            </a:extLst>
          </p:cNvPr>
          <p:cNvGrpSpPr/>
          <p:nvPr/>
        </p:nvGrpSpPr>
        <p:grpSpPr>
          <a:xfrm>
            <a:off x="506769" y="2982105"/>
            <a:ext cx="5059680" cy="3152979"/>
            <a:chOff x="6096000" y="3014696"/>
            <a:chExt cx="5059680" cy="3152979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B37C41DC-E114-8D3B-4327-8FDFD05BB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014696"/>
              <a:ext cx="5059680" cy="3152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8B4C87D-6B8E-C60F-AAC4-847A43BEBBE6}"/>
                </a:ext>
              </a:extLst>
            </p:cNvPr>
            <p:cNvGrpSpPr/>
            <p:nvPr/>
          </p:nvGrpSpPr>
          <p:grpSpPr>
            <a:xfrm>
              <a:off x="6290826" y="3193915"/>
              <a:ext cx="4670027" cy="2809794"/>
              <a:chOff x="6297693" y="3190240"/>
              <a:chExt cx="4670027" cy="2809794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48641B66-DD4B-3BC9-2935-A70D79272499}"/>
                  </a:ext>
                </a:extLst>
              </p:cNvPr>
              <p:cNvSpPr/>
              <p:nvPr/>
            </p:nvSpPr>
            <p:spPr>
              <a:xfrm>
                <a:off x="8585200" y="3210560"/>
                <a:ext cx="111760" cy="111760"/>
              </a:xfrm>
              <a:prstGeom prst="ellipse">
                <a:avLst/>
              </a:prstGeom>
              <a:solidFill>
                <a:srgbClr val="EF228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576F990-9EAA-A5AB-8072-D3858BFD1485}"/>
                  </a:ext>
                </a:extLst>
              </p:cNvPr>
              <p:cNvGrpSpPr/>
              <p:nvPr/>
            </p:nvGrpSpPr>
            <p:grpSpPr>
              <a:xfrm>
                <a:off x="10115380" y="3200400"/>
                <a:ext cx="852340" cy="2743754"/>
                <a:chOff x="10115380" y="3200400"/>
                <a:chExt cx="852340" cy="2743754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2ED8A37-9538-96B1-4D69-43CAD47831AC}"/>
                    </a:ext>
                  </a:extLst>
                </p:cNvPr>
                <p:cNvSpPr/>
                <p:nvPr/>
              </p:nvSpPr>
              <p:spPr>
                <a:xfrm>
                  <a:off x="10850880" y="3200400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9D1E6ADB-980A-A958-AC2D-BA2F7EEAAABF}"/>
                    </a:ext>
                  </a:extLst>
                </p:cNvPr>
                <p:cNvSpPr/>
                <p:nvPr/>
              </p:nvSpPr>
              <p:spPr>
                <a:xfrm>
                  <a:off x="10850880" y="3804342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D3D649D9-D261-2296-53A9-71A502A18C28}"/>
                    </a:ext>
                  </a:extLst>
                </p:cNvPr>
                <p:cNvSpPr/>
                <p:nvPr/>
              </p:nvSpPr>
              <p:spPr>
                <a:xfrm>
                  <a:off x="10855960" y="4874248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84C15984-5965-7BB8-64DE-52B63FD6F10C}"/>
                    </a:ext>
                  </a:extLst>
                </p:cNvPr>
                <p:cNvSpPr/>
                <p:nvPr/>
              </p:nvSpPr>
              <p:spPr>
                <a:xfrm>
                  <a:off x="10850880" y="5832394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B927520C-14D9-D078-2D83-F8A104B50209}"/>
                    </a:ext>
                  </a:extLst>
                </p:cNvPr>
                <p:cNvSpPr/>
                <p:nvPr/>
              </p:nvSpPr>
              <p:spPr>
                <a:xfrm>
                  <a:off x="10624202" y="4874248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8FF6A3-D8F8-0E4A-88AD-4AA806DA0D46}"/>
                    </a:ext>
                  </a:extLst>
                </p:cNvPr>
                <p:cNvSpPr/>
                <p:nvPr/>
              </p:nvSpPr>
              <p:spPr>
                <a:xfrm>
                  <a:off x="10624202" y="4181371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E9BD998-5B6C-D841-B8EA-A6C8C4BB0C81}"/>
                    </a:ext>
                  </a:extLst>
                </p:cNvPr>
                <p:cNvSpPr/>
                <p:nvPr/>
              </p:nvSpPr>
              <p:spPr>
                <a:xfrm>
                  <a:off x="10850880" y="4183923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9C3D08D4-5FDD-AA18-D728-0C5897668956}"/>
                    </a:ext>
                  </a:extLst>
                </p:cNvPr>
                <p:cNvSpPr/>
                <p:nvPr/>
              </p:nvSpPr>
              <p:spPr>
                <a:xfrm>
                  <a:off x="10440911" y="4520482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D0565F7-0174-633C-86CA-491D3E380B37}"/>
                    </a:ext>
                  </a:extLst>
                </p:cNvPr>
                <p:cNvSpPr/>
                <p:nvPr/>
              </p:nvSpPr>
              <p:spPr>
                <a:xfrm>
                  <a:off x="10115380" y="3804342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20E6751B-6D9C-8F84-14F6-10F515E57A7B}"/>
                    </a:ext>
                  </a:extLst>
                </p:cNvPr>
                <p:cNvSpPr/>
                <p:nvPr/>
              </p:nvSpPr>
              <p:spPr>
                <a:xfrm>
                  <a:off x="10115380" y="5290284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712A41C-C4B7-04D7-E308-3AE608C0C499}"/>
                    </a:ext>
                  </a:extLst>
                </p:cNvPr>
                <p:cNvSpPr/>
                <p:nvPr/>
              </p:nvSpPr>
              <p:spPr>
                <a:xfrm>
                  <a:off x="10850880" y="5341053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04D003B-2E85-4057-3D60-0D790BA151A9}"/>
                  </a:ext>
                </a:extLst>
              </p:cNvPr>
              <p:cNvSpPr/>
              <p:nvPr/>
            </p:nvSpPr>
            <p:spPr>
              <a:xfrm>
                <a:off x="8569960" y="5888274"/>
                <a:ext cx="111760" cy="111760"/>
              </a:xfrm>
              <a:prstGeom prst="ellipse">
                <a:avLst/>
              </a:prstGeom>
              <a:solidFill>
                <a:srgbClr val="EF228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59E1E85-7123-D4F4-326E-682C56F53127}"/>
                  </a:ext>
                </a:extLst>
              </p:cNvPr>
              <p:cNvGrpSpPr/>
              <p:nvPr/>
            </p:nvGrpSpPr>
            <p:grpSpPr>
              <a:xfrm flipH="1">
                <a:off x="6297693" y="3190240"/>
                <a:ext cx="3899924" cy="2743754"/>
                <a:chOff x="7067796" y="3200400"/>
                <a:chExt cx="3899924" cy="2743754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829A92C7-E257-3674-801F-E71EAF2A8F2C}"/>
                    </a:ext>
                  </a:extLst>
                </p:cNvPr>
                <p:cNvSpPr/>
                <p:nvPr/>
              </p:nvSpPr>
              <p:spPr>
                <a:xfrm>
                  <a:off x="10850880" y="3200400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5F16CB1A-BAD9-ECBF-76B9-57C963342407}"/>
                    </a:ext>
                  </a:extLst>
                </p:cNvPr>
                <p:cNvSpPr/>
                <p:nvPr/>
              </p:nvSpPr>
              <p:spPr>
                <a:xfrm>
                  <a:off x="10850880" y="3804342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19A7F36A-D6C2-AAC3-06F4-7E772CCB0FEB}"/>
                    </a:ext>
                  </a:extLst>
                </p:cNvPr>
                <p:cNvSpPr/>
                <p:nvPr/>
              </p:nvSpPr>
              <p:spPr>
                <a:xfrm>
                  <a:off x="10855960" y="4874248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C9351F2-8296-8141-B88A-31D94E693E18}"/>
                    </a:ext>
                  </a:extLst>
                </p:cNvPr>
                <p:cNvSpPr/>
                <p:nvPr/>
              </p:nvSpPr>
              <p:spPr>
                <a:xfrm>
                  <a:off x="10850880" y="5832394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EE7811A-8C83-5A28-E971-FAFA0BD71C45}"/>
                    </a:ext>
                  </a:extLst>
                </p:cNvPr>
                <p:cNvSpPr/>
                <p:nvPr/>
              </p:nvSpPr>
              <p:spPr>
                <a:xfrm>
                  <a:off x="10624202" y="4874248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47D7104F-C027-26CE-46CB-D93C4AAA440A}"/>
                    </a:ext>
                  </a:extLst>
                </p:cNvPr>
                <p:cNvSpPr/>
                <p:nvPr/>
              </p:nvSpPr>
              <p:spPr>
                <a:xfrm>
                  <a:off x="10624202" y="4181371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EBC6B540-514F-F7FC-9926-BF3C33A52CD6}"/>
                    </a:ext>
                  </a:extLst>
                </p:cNvPr>
                <p:cNvSpPr/>
                <p:nvPr/>
              </p:nvSpPr>
              <p:spPr>
                <a:xfrm>
                  <a:off x="10850880" y="4183923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98B4DCC4-CC37-4321-EFFC-CB6A63C584D1}"/>
                    </a:ext>
                  </a:extLst>
                </p:cNvPr>
                <p:cNvSpPr/>
                <p:nvPr/>
              </p:nvSpPr>
              <p:spPr>
                <a:xfrm>
                  <a:off x="10440911" y="4520482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8DF9A565-8ACE-E01B-5747-ECBE6EC62FD6}"/>
                    </a:ext>
                  </a:extLst>
                </p:cNvPr>
                <p:cNvSpPr/>
                <p:nvPr/>
              </p:nvSpPr>
              <p:spPr>
                <a:xfrm>
                  <a:off x="10115380" y="3804342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71E0F1A7-8A46-132C-CFC7-6C20463566E9}"/>
                    </a:ext>
                  </a:extLst>
                </p:cNvPr>
                <p:cNvSpPr/>
                <p:nvPr/>
              </p:nvSpPr>
              <p:spPr>
                <a:xfrm>
                  <a:off x="10115380" y="5290284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4D842EFF-8E6D-66A8-126F-7D0B4665F9D0}"/>
                    </a:ext>
                  </a:extLst>
                </p:cNvPr>
                <p:cNvSpPr/>
                <p:nvPr/>
              </p:nvSpPr>
              <p:spPr>
                <a:xfrm>
                  <a:off x="10850880" y="5341053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D4B7080-DF9B-77A1-67F4-FA1F3E9476A1}"/>
                    </a:ext>
                  </a:extLst>
                </p:cNvPr>
                <p:cNvSpPr/>
                <p:nvPr/>
              </p:nvSpPr>
              <p:spPr>
                <a:xfrm>
                  <a:off x="10085858" y="4181371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12D30017-A310-179A-20D6-EAD08513F186}"/>
                    </a:ext>
                  </a:extLst>
                </p:cNvPr>
                <p:cNvSpPr/>
                <p:nvPr/>
              </p:nvSpPr>
              <p:spPr>
                <a:xfrm>
                  <a:off x="10089790" y="4865244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D00BCA3B-9146-82C8-53DE-573CA5D77BF3}"/>
                    </a:ext>
                  </a:extLst>
                </p:cNvPr>
                <p:cNvSpPr/>
                <p:nvPr/>
              </p:nvSpPr>
              <p:spPr>
                <a:xfrm>
                  <a:off x="7067796" y="4231840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2223E406-3149-3ACF-957E-CC2385DCC6F5}"/>
                    </a:ext>
                  </a:extLst>
                </p:cNvPr>
                <p:cNvSpPr/>
                <p:nvPr/>
              </p:nvSpPr>
              <p:spPr>
                <a:xfrm>
                  <a:off x="7094394" y="4874248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92FCBCA-F540-2E5C-D445-A63EC39D6A98}"/>
                  </a:ext>
                </a:extLst>
              </p:cNvPr>
              <p:cNvSpPr/>
              <p:nvPr/>
            </p:nvSpPr>
            <p:spPr>
              <a:xfrm>
                <a:off x="8576826" y="4171211"/>
                <a:ext cx="111760" cy="111760"/>
              </a:xfrm>
              <a:prstGeom prst="ellipse">
                <a:avLst/>
              </a:prstGeom>
              <a:solidFill>
                <a:srgbClr val="EF228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7EB6279-8B93-9DB9-CB14-92AE590F0EEF}"/>
                  </a:ext>
                </a:extLst>
              </p:cNvPr>
              <p:cNvSpPr/>
              <p:nvPr/>
            </p:nvSpPr>
            <p:spPr>
              <a:xfrm>
                <a:off x="8569960" y="4874248"/>
                <a:ext cx="111760" cy="111760"/>
              </a:xfrm>
              <a:prstGeom prst="ellipse">
                <a:avLst/>
              </a:prstGeom>
              <a:solidFill>
                <a:srgbClr val="EF228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5B74AA9-C57A-1623-E11D-8C3E710D5087}"/>
                  </a:ext>
                </a:extLst>
              </p:cNvPr>
              <p:cNvSpPr/>
              <p:nvPr/>
            </p:nvSpPr>
            <p:spPr>
              <a:xfrm>
                <a:off x="8934211" y="4535305"/>
                <a:ext cx="111760" cy="111760"/>
              </a:xfrm>
              <a:prstGeom prst="ellipse">
                <a:avLst/>
              </a:prstGeom>
              <a:solidFill>
                <a:srgbClr val="EF228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28B16B6-8E5A-EE51-927E-C1175B2E642B}"/>
                  </a:ext>
                </a:extLst>
              </p:cNvPr>
              <p:cNvSpPr/>
              <p:nvPr/>
            </p:nvSpPr>
            <p:spPr>
              <a:xfrm>
                <a:off x="8219442" y="4528090"/>
                <a:ext cx="111760" cy="111760"/>
              </a:xfrm>
              <a:prstGeom prst="ellipse">
                <a:avLst/>
              </a:prstGeom>
              <a:solidFill>
                <a:srgbClr val="EF228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11CD5CA0-D121-1F12-B86E-0808A03E8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886" y="2593072"/>
            <a:ext cx="5336117" cy="349643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79AA664-36FF-C405-DA9D-8F30DFB50904}"/>
              </a:ext>
            </a:extLst>
          </p:cNvPr>
          <p:cNvSpPr/>
          <p:nvPr/>
        </p:nvSpPr>
        <p:spPr>
          <a:xfrm>
            <a:off x="6002886" y="3293404"/>
            <a:ext cx="5336117" cy="228008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253A95-DBFE-3B9C-A8A2-3115E71BD00D}"/>
              </a:ext>
            </a:extLst>
          </p:cNvPr>
          <p:cNvSpPr txBox="1"/>
          <p:nvPr/>
        </p:nvSpPr>
        <p:spPr>
          <a:xfrm>
            <a:off x="6096000" y="289563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965784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8BE91-3DB3-CCF5-1B3C-57A485555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417CAA-C331-FF3B-15DA-0A7687B46E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37D5B1-317F-47C7-6CC1-551228F7AD64}"/>
              </a:ext>
            </a:extLst>
          </p:cNvPr>
          <p:cNvGrpSpPr/>
          <p:nvPr/>
        </p:nvGrpSpPr>
        <p:grpSpPr>
          <a:xfrm>
            <a:off x="1" y="0"/>
            <a:ext cx="12191999" cy="862445"/>
            <a:chOff x="0" y="0"/>
            <a:chExt cx="12191999" cy="8624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155A082-FC0A-3D7C-C283-1531E7BECFBE}"/>
                </a:ext>
              </a:extLst>
            </p:cNvPr>
            <p:cNvGrpSpPr/>
            <p:nvPr/>
          </p:nvGrpSpPr>
          <p:grpSpPr>
            <a:xfrm>
              <a:off x="0" y="0"/>
              <a:ext cx="12191999" cy="862445"/>
              <a:chOff x="0" y="0"/>
              <a:chExt cx="12191999" cy="86244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070E647-478E-A67B-4DFF-D3DB5FD7F95F}"/>
                  </a:ext>
                </a:extLst>
              </p:cNvPr>
              <p:cNvSpPr/>
              <p:nvPr/>
            </p:nvSpPr>
            <p:spPr>
              <a:xfrm>
                <a:off x="0" y="0"/>
                <a:ext cx="12191999" cy="862445"/>
              </a:xfrm>
              <a:prstGeom prst="rect">
                <a:avLst/>
              </a:prstGeom>
              <a:solidFill>
                <a:srgbClr val="052F61"/>
              </a:solidFill>
              <a:ln>
                <a:solidFill>
                  <a:schemeClr val="accent1">
                    <a:shade val="15000"/>
                    <a:hueMod val="94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776E9BA-9CE1-8BD2-B70B-868388FDE554}"/>
                  </a:ext>
                </a:extLst>
              </p:cNvPr>
              <p:cNvSpPr/>
              <p:nvPr/>
            </p:nvSpPr>
            <p:spPr>
              <a:xfrm>
                <a:off x="244507" y="181410"/>
                <a:ext cx="4368132" cy="4996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3</a:t>
                </a:r>
                <a:r>
                  <a:rPr lang="vi-VN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.</a:t>
                </a:r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3 Kết quả huấn luyện</a:t>
                </a:r>
              </a:p>
            </p:txBody>
          </p:sp>
        </p:grpSp>
        <p:pic>
          <p:nvPicPr>
            <p:cNvPr id="7" name="Picture 10" descr="Các học phần trong chương trình Khoa học dữ liệu | Data Science">
              <a:extLst>
                <a:ext uri="{FF2B5EF4-FFF2-40B4-BE49-F238E27FC236}">
                  <a16:creationId xmlns:a16="http://schemas.microsoft.com/office/drawing/2014/main" id="{E8D9F119-A823-189C-40C9-13CDB81FFA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6790" y="181410"/>
              <a:ext cx="1112617" cy="571344"/>
            </a:xfrm>
            <a:prstGeom prst="roundRect">
              <a:avLst>
                <a:gd name="adj" fmla="val 22745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51177BFE-69D9-6671-EC95-30E32C74F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74"/>
          <a:stretch>
            <a:fillRect/>
          </a:stretch>
        </p:blipFill>
        <p:spPr bwMode="auto">
          <a:xfrm>
            <a:off x="386748" y="1907455"/>
            <a:ext cx="6404386" cy="331935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D389AC9-B8C4-D50B-454E-A6C57AC92897}"/>
              </a:ext>
            </a:extLst>
          </p:cNvPr>
          <p:cNvGrpSpPr/>
          <p:nvPr/>
        </p:nvGrpSpPr>
        <p:grpSpPr>
          <a:xfrm>
            <a:off x="7170156" y="1854730"/>
            <a:ext cx="4439252" cy="3838442"/>
            <a:chOff x="7170156" y="1854730"/>
            <a:chExt cx="4439252" cy="3838442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936144D2-B6A7-FB34-146D-7C7810560B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78"/>
            <a:stretch>
              <a:fillRect/>
            </a:stretch>
          </p:blipFill>
          <p:spPr bwMode="auto">
            <a:xfrm>
              <a:off x="7170156" y="1854730"/>
              <a:ext cx="4439252" cy="337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08AA2C-2944-9734-BAD6-F664F8C09264}"/>
                </a:ext>
              </a:extLst>
            </p:cNvPr>
            <p:cNvSpPr txBox="1"/>
            <p:nvPr/>
          </p:nvSpPr>
          <p:spPr>
            <a:xfrm>
              <a:off x="8077200" y="5323840"/>
              <a:ext cx="3291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ysClr val="windowText" lastClr="000000"/>
                  </a:solidFill>
                </a:rPr>
                <a:t>Kết quả trên Validation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6211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DCAD3-2EF1-B372-6E19-4AD5C82C3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CED9BD-F899-DEB8-6790-737360E4A7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C9F41D-5DE9-7EDB-BDD6-13D399D73221}"/>
              </a:ext>
            </a:extLst>
          </p:cNvPr>
          <p:cNvGrpSpPr/>
          <p:nvPr/>
        </p:nvGrpSpPr>
        <p:grpSpPr>
          <a:xfrm>
            <a:off x="1" y="0"/>
            <a:ext cx="12191999" cy="862445"/>
            <a:chOff x="0" y="0"/>
            <a:chExt cx="12191999" cy="8624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163512C-EC13-B53A-0797-9B735032BB7D}"/>
                </a:ext>
              </a:extLst>
            </p:cNvPr>
            <p:cNvGrpSpPr/>
            <p:nvPr/>
          </p:nvGrpSpPr>
          <p:grpSpPr>
            <a:xfrm>
              <a:off x="0" y="0"/>
              <a:ext cx="12191999" cy="862445"/>
              <a:chOff x="0" y="0"/>
              <a:chExt cx="12191999" cy="86244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93FDF0-E57A-7C47-4682-7C91947D3F7A}"/>
                  </a:ext>
                </a:extLst>
              </p:cNvPr>
              <p:cNvSpPr/>
              <p:nvPr/>
            </p:nvSpPr>
            <p:spPr>
              <a:xfrm>
                <a:off x="0" y="0"/>
                <a:ext cx="12191999" cy="862445"/>
              </a:xfrm>
              <a:prstGeom prst="rect">
                <a:avLst/>
              </a:prstGeom>
              <a:solidFill>
                <a:srgbClr val="052F61"/>
              </a:solidFill>
              <a:ln>
                <a:solidFill>
                  <a:schemeClr val="accent1">
                    <a:shade val="15000"/>
                    <a:hueMod val="94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5399DFA-FFB9-5F44-FD2F-B1F6475F38D6}"/>
                  </a:ext>
                </a:extLst>
              </p:cNvPr>
              <p:cNvSpPr/>
              <p:nvPr/>
            </p:nvSpPr>
            <p:spPr>
              <a:xfrm>
                <a:off x="244507" y="181410"/>
                <a:ext cx="4368132" cy="4996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3</a:t>
                </a:r>
                <a:r>
                  <a:rPr lang="vi-VN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.</a:t>
                </a:r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2 Kết quả triển khai</a:t>
                </a:r>
              </a:p>
            </p:txBody>
          </p:sp>
        </p:grpSp>
        <p:pic>
          <p:nvPicPr>
            <p:cNvPr id="7" name="Picture 10" descr="Các học phần trong chương trình Khoa học dữ liệu | Data Science">
              <a:extLst>
                <a:ext uri="{FF2B5EF4-FFF2-40B4-BE49-F238E27FC236}">
                  <a16:creationId xmlns:a16="http://schemas.microsoft.com/office/drawing/2014/main" id="{138F3C0F-25D3-4316-190D-AFCE3ED6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6790" y="181410"/>
              <a:ext cx="1112617" cy="571344"/>
            </a:xfrm>
            <a:prstGeom prst="roundRect">
              <a:avLst>
                <a:gd name="adj" fmla="val 22745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CBE5F24-917D-8A32-5525-0054C6101218}"/>
              </a:ext>
            </a:extLst>
          </p:cNvPr>
          <p:cNvGrpSpPr/>
          <p:nvPr/>
        </p:nvGrpSpPr>
        <p:grpSpPr>
          <a:xfrm>
            <a:off x="153388" y="1168399"/>
            <a:ext cx="11821780" cy="5377232"/>
            <a:chOff x="153388" y="1168399"/>
            <a:chExt cx="11821780" cy="537723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C30BE16-52F4-E9AA-5DAD-1DDCC30DAAC6}"/>
                </a:ext>
              </a:extLst>
            </p:cNvPr>
            <p:cNvGrpSpPr/>
            <p:nvPr/>
          </p:nvGrpSpPr>
          <p:grpSpPr>
            <a:xfrm>
              <a:off x="153388" y="1168399"/>
              <a:ext cx="11821780" cy="5377232"/>
              <a:chOff x="153388" y="1168399"/>
              <a:chExt cx="11821780" cy="5377232"/>
            </a:xfrm>
          </p:grpSpPr>
          <p:pic>
            <p:nvPicPr>
              <p:cNvPr id="6152" name="Picture 8">
                <a:extLst>
                  <a:ext uri="{FF2B5EF4-FFF2-40B4-BE49-F238E27FC236}">
                    <a16:creationId xmlns:a16="http://schemas.microsoft.com/office/drawing/2014/main" id="{4DC4EC29-8AB3-2BB2-57D5-335E8E3ECE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6803" y="3088513"/>
                <a:ext cx="6048365" cy="3457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50" name="Picture 6">
                <a:extLst>
                  <a:ext uri="{FF2B5EF4-FFF2-40B4-BE49-F238E27FC236}">
                    <a16:creationId xmlns:a16="http://schemas.microsoft.com/office/drawing/2014/main" id="{267E6B3E-7183-1B1A-8EC1-4FD486DE8B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388" y="1168399"/>
                <a:ext cx="5942612" cy="334271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CBB6C50-BF44-CFBA-1DB6-21BAD9E013F6}"/>
                </a:ext>
              </a:extLst>
            </p:cNvPr>
            <p:cNvGrpSpPr/>
            <p:nvPr/>
          </p:nvGrpSpPr>
          <p:grpSpPr>
            <a:xfrm>
              <a:off x="3364722" y="4786874"/>
              <a:ext cx="1554480" cy="741500"/>
              <a:chOff x="3364722" y="4786874"/>
              <a:chExt cx="1554480" cy="741500"/>
            </a:xfrm>
          </p:grpSpPr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6347D994-87B2-D8F9-0EE2-FE37E40036DB}"/>
                  </a:ext>
                </a:extLst>
              </p:cNvPr>
              <p:cNvSpPr/>
              <p:nvPr/>
            </p:nvSpPr>
            <p:spPr>
              <a:xfrm>
                <a:off x="3364722" y="5101654"/>
                <a:ext cx="1554480" cy="426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8BBD360-5A27-61CF-4BB5-CFBF8D5740E7}"/>
                  </a:ext>
                </a:extLst>
              </p:cNvPr>
              <p:cNvSpPr/>
              <p:nvPr/>
            </p:nvSpPr>
            <p:spPr>
              <a:xfrm>
                <a:off x="3364722" y="4786874"/>
                <a:ext cx="231918" cy="62868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0F66B5-76E5-B046-C554-9FA72E526DB2}"/>
                </a:ext>
              </a:extLst>
            </p:cNvPr>
            <p:cNvSpPr txBox="1"/>
            <p:nvPr/>
          </p:nvSpPr>
          <p:spPr>
            <a:xfrm>
              <a:off x="7122160" y="1759124"/>
              <a:ext cx="3291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ysClr val="windowText" lastClr="000000"/>
                  </a:solidFill>
                </a:rPr>
                <a:t>Loại bỏ các điểm có confidence thấp &lt; 0.5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2156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152B9-950A-8DF7-CA23-B1935F2E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80709A-0898-5C77-6EA4-63FC43AC5C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C38BA8-DB88-43AF-9417-9A3BF0AC5E63}"/>
              </a:ext>
            </a:extLst>
          </p:cNvPr>
          <p:cNvGrpSpPr/>
          <p:nvPr/>
        </p:nvGrpSpPr>
        <p:grpSpPr>
          <a:xfrm>
            <a:off x="1" y="0"/>
            <a:ext cx="12191999" cy="862445"/>
            <a:chOff x="0" y="0"/>
            <a:chExt cx="12191999" cy="8624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4F01E36-8F72-8032-ED81-57D4D0E676B6}"/>
                </a:ext>
              </a:extLst>
            </p:cNvPr>
            <p:cNvGrpSpPr/>
            <p:nvPr/>
          </p:nvGrpSpPr>
          <p:grpSpPr>
            <a:xfrm>
              <a:off x="0" y="0"/>
              <a:ext cx="12191999" cy="862445"/>
              <a:chOff x="0" y="0"/>
              <a:chExt cx="12191999" cy="86244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000771-1A7D-9D40-3520-E8C10B84EEDC}"/>
                  </a:ext>
                </a:extLst>
              </p:cNvPr>
              <p:cNvSpPr/>
              <p:nvPr/>
            </p:nvSpPr>
            <p:spPr>
              <a:xfrm>
                <a:off x="0" y="0"/>
                <a:ext cx="12191999" cy="862445"/>
              </a:xfrm>
              <a:prstGeom prst="rect">
                <a:avLst/>
              </a:prstGeom>
              <a:solidFill>
                <a:srgbClr val="052F61"/>
              </a:solidFill>
              <a:ln>
                <a:solidFill>
                  <a:schemeClr val="accent1">
                    <a:shade val="15000"/>
                    <a:hueMod val="94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FDFBFE-A50E-5836-B903-B4CCEAC32E66}"/>
                  </a:ext>
                </a:extLst>
              </p:cNvPr>
              <p:cNvSpPr/>
              <p:nvPr/>
            </p:nvSpPr>
            <p:spPr>
              <a:xfrm>
                <a:off x="244505" y="181410"/>
                <a:ext cx="8980773" cy="4996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3</a:t>
                </a:r>
                <a:r>
                  <a:rPr lang="vi-VN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.</a:t>
                </a:r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3 Tìm ma trận ánh xạ của phép chiếu Homography</a:t>
                </a:r>
              </a:p>
            </p:txBody>
          </p:sp>
        </p:grpSp>
        <p:pic>
          <p:nvPicPr>
            <p:cNvPr id="7" name="Picture 10" descr="Các học phần trong chương trình Khoa học dữ liệu | Data Science">
              <a:extLst>
                <a:ext uri="{FF2B5EF4-FFF2-40B4-BE49-F238E27FC236}">
                  <a16:creationId xmlns:a16="http://schemas.microsoft.com/office/drawing/2014/main" id="{6E220E39-5BA3-9049-C737-CD11B8D36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6790" y="181410"/>
              <a:ext cx="1112617" cy="571344"/>
            </a:xfrm>
            <a:prstGeom prst="roundRect">
              <a:avLst>
                <a:gd name="adj" fmla="val 22745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92" name="Picture 4">
            <a:extLst>
              <a:ext uri="{FF2B5EF4-FFF2-40B4-BE49-F238E27FC236}">
                <a16:creationId xmlns:a16="http://schemas.microsoft.com/office/drawing/2014/main" id="{66E7A919-51D9-6C88-344D-D1099A34E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755" y="1043855"/>
            <a:ext cx="5607527" cy="320514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F7CE0FA-39B5-56DC-4850-6BC3FC3CC44B}"/>
              </a:ext>
            </a:extLst>
          </p:cNvPr>
          <p:cNvGrpSpPr/>
          <p:nvPr/>
        </p:nvGrpSpPr>
        <p:grpSpPr>
          <a:xfrm>
            <a:off x="309740" y="1271939"/>
            <a:ext cx="3669447" cy="2272098"/>
            <a:chOff x="6096000" y="3014696"/>
            <a:chExt cx="5059680" cy="3152979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052387B6-0BEB-D014-B148-BF7999E59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014696"/>
              <a:ext cx="5059680" cy="3152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A907CD9-8185-F436-BECB-6AC2A37B9EC4}"/>
                </a:ext>
              </a:extLst>
            </p:cNvPr>
            <p:cNvGrpSpPr/>
            <p:nvPr/>
          </p:nvGrpSpPr>
          <p:grpSpPr>
            <a:xfrm>
              <a:off x="6290826" y="3193915"/>
              <a:ext cx="4670027" cy="2809794"/>
              <a:chOff x="6297693" y="3190240"/>
              <a:chExt cx="4670027" cy="2809794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32F6896-F058-5DAD-3547-E65DCC8C1F8C}"/>
                  </a:ext>
                </a:extLst>
              </p:cNvPr>
              <p:cNvSpPr/>
              <p:nvPr/>
            </p:nvSpPr>
            <p:spPr>
              <a:xfrm>
                <a:off x="8585200" y="3210560"/>
                <a:ext cx="111760" cy="111760"/>
              </a:xfrm>
              <a:prstGeom prst="ellipse">
                <a:avLst/>
              </a:prstGeom>
              <a:solidFill>
                <a:srgbClr val="12B8E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B610EFC-95D0-0D4E-7501-FA5385B2B930}"/>
                  </a:ext>
                </a:extLst>
              </p:cNvPr>
              <p:cNvGrpSpPr/>
              <p:nvPr/>
            </p:nvGrpSpPr>
            <p:grpSpPr>
              <a:xfrm>
                <a:off x="10115380" y="3200400"/>
                <a:ext cx="852340" cy="2743754"/>
                <a:chOff x="10115380" y="3200400"/>
                <a:chExt cx="852340" cy="2743754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CBABCF63-3495-AA3E-11C6-38BFF95D42A9}"/>
                    </a:ext>
                  </a:extLst>
                </p:cNvPr>
                <p:cNvSpPr/>
                <p:nvPr/>
              </p:nvSpPr>
              <p:spPr>
                <a:xfrm>
                  <a:off x="10850880" y="3200400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C87A07C-35D3-DF79-5ABB-E53FF027207F}"/>
                    </a:ext>
                  </a:extLst>
                </p:cNvPr>
                <p:cNvSpPr/>
                <p:nvPr/>
              </p:nvSpPr>
              <p:spPr>
                <a:xfrm>
                  <a:off x="10850880" y="3804342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A2D2021-B289-2045-1DAE-F5CD7E7B1A54}"/>
                    </a:ext>
                  </a:extLst>
                </p:cNvPr>
                <p:cNvSpPr/>
                <p:nvPr/>
              </p:nvSpPr>
              <p:spPr>
                <a:xfrm>
                  <a:off x="10855960" y="4874248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F1AD4726-2AED-C931-C278-882A5C9B879B}"/>
                    </a:ext>
                  </a:extLst>
                </p:cNvPr>
                <p:cNvSpPr/>
                <p:nvPr/>
              </p:nvSpPr>
              <p:spPr>
                <a:xfrm>
                  <a:off x="10850880" y="5832394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1F7F7BFA-C328-94A1-9813-27FEE26AB7F8}"/>
                    </a:ext>
                  </a:extLst>
                </p:cNvPr>
                <p:cNvSpPr/>
                <p:nvPr/>
              </p:nvSpPr>
              <p:spPr>
                <a:xfrm>
                  <a:off x="10624202" y="4874248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67C2F4AD-7CDB-1F78-13BF-557666ED370C}"/>
                    </a:ext>
                  </a:extLst>
                </p:cNvPr>
                <p:cNvSpPr/>
                <p:nvPr/>
              </p:nvSpPr>
              <p:spPr>
                <a:xfrm>
                  <a:off x="10624202" y="4181371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0AA65AD-E177-AA5F-8384-DB6481C429CC}"/>
                    </a:ext>
                  </a:extLst>
                </p:cNvPr>
                <p:cNvSpPr/>
                <p:nvPr/>
              </p:nvSpPr>
              <p:spPr>
                <a:xfrm>
                  <a:off x="10850880" y="4183923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A1BB371-155B-A5D5-3E8A-FA8242D85415}"/>
                    </a:ext>
                  </a:extLst>
                </p:cNvPr>
                <p:cNvSpPr/>
                <p:nvPr/>
              </p:nvSpPr>
              <p:spPr>
                <a:xfrm>
                  <a:off x="10440911" y="4520482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32C06976-3BA7-D8E4-5E2B-6ADEABDE3E26}"/>
                    </a:ext>
                  </a:extLst>
                </p:cNvPr>
                <p:cNvSpPr/>
                <p:nvPr/>
              </p:nvSpPr>
              <p:spPr>
                <a:xfrm>
                  <a:off x="10115380" y="3804342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2A84320-C932-9F25-E0BB-FA64D0FDEE62}"/>
                    </a:ext>
                  </a:extLst>
                </p:cNvPr>
                <p:cNvSpPr/>
                <p:nvPr/>
              </p:nvSpPr>
              <p:spPr>
                <a:xfrm>
                  <a:off x="10115380" y="5290284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7E00FF8-AC14-73E0-A356-5B184256C43E}"/>
                    </a:ext>
                  </a:extLst>
                </p:cNvPr>
                <p:cNvSpPr/>
                <p:nvPr/>
              </p:nvSpPr>
              <p:spPr>
                <a:xfrm>
                  <a:off x="10850880" y="5341053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E4C781B-1756-B1A6-2BEA-F33DFCEB82AD}"/>
                  </a:ext>
                </a:extLst>
              </p:cNvPr>
              <p:cNvSpPr/>
              <p:nvPr/>
            </p:nvSpPr>
            <p:spPr>
              <a:xfrm>
                <a:off x="8569960" y="5888274"/>
                <a:ext cx="111760" cy="111760"/>
              </a:xfrm>
              <a:prstGeom prst="ellipse">
                <a:avLst/>
              </a:prstGeom>
              <a:solidFill>
                <a:srgbClr val="12B8E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E028F3B-25B9-5DDF-A3A2-9E68B2E94CC6}"/>
                  </a:ext>
                </a:extLst>
              </p:cNvPr>
              <p:cNvGrpSpPr/>
              <p:nvPr/>
            </p:nvGrpSpPr>
            <p:grpSpPr>
              <a:xfrm flipH="1">
                <a:off x="6297693" y="3190240"/>
                <a:ext cx="3899924" cy="2743754"/>
                <a:chOff x="7067796" y="3200400"/>
                <a:chExt cx="3899924" cy="2743754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B4523930-56C3-4826-1B30-E9EF8EBC15CE}"/>
                    </a:ext>
                  </a:extLst>
                </p:cNvPr>
                <p:cNvSpPr/>
                <p:nvPr/>
              </p:nvSpPr>
              <p:spPr>
                <a:xfrm>
                  <a:off x="10850880" y="3200400"/>
                  <a:ext cx="111760" cy="111760"/>
                </a:xfrm>
                <a:prstGeom prst="ellipse">
                  <a:avLst/>
                </a:prstGeom>
                <a:solidFill>
                  <a:srgbClr val="12B8E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8F2501C-5B82-EDB8-7012-564F152D6C5A}"/>
                    </a:ext>
                  </a:extLst>
                </p:cNvPr>
                <p:cNvSpPr/>
                <p:nvPr/>
              </p:nvSpPr>
              <p:spPr>
                <a:xfrm>
                  <a:off x="10850880" y="3804342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AA2F784-2202-7299-9ED6-2825F97A9C0E}"/>
                    </a:ext>
                  </a:extLst>
                </p:cNvPr>
                <p:cNvSpPr/>
                <p:nvPr/>
              </p:nvSpPr>
              <p:spPr>
                <a:xfrm>
                  <a:off x="10855960" y="4874248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4C43F54F-0572-60B8-FC40-9593D2C482DB}"/>
                    </a:ext>
                  </a:extLst>
                </p:cNvPr>
                <p:cNvSpPr/>
                <p:nvPr/>
              </p:nvSpPr>
              <p:spPr>
                <a:xfrm>
                  <a:off x="10850880" y="5832394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F4E5E7B-A5FC-DA24-85D4-3175A1056B7A}"/>
                    </a:ext>
                  </a:extLst>
                </p:cNvPr>
                <p:cNvSpPr/>
                <p:nvPr/>
              </p:nvSpPr>
              <p:spPr>
                <a:xfrm>
                  <a:off x="10624202" y="4874248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1AD15755-B85B-285A-009B-3329AF577258}"/>
                    </a:ext>
                  </a:extLst>
                </p:cNvPr>
                <p:cNvSpPr/>
                <p:nvPr/>
              </p:nvSpPr>
              <p:spPr>
                <a:xfrm>
                  <a:off x="10624202" y="4181371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7CA662E-5B26-8378-D0CE-C35B9360FD1D}"/>
                    </a:ext>
                  </a:extLst>
                </p:cNvPr>
                <p:cNvSpPr/>
                <p:nvPr/>
              </p:nvSpPr>
              <p:spPr>
                <a:xfrm>
                  <a:off x="10850880" y="4183923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BDC3DE27-9854-DF68-5F56-D2143239A6A2}"/>
                    </a:ext>
                  </a:extLst>
                </p:cNvPr>
                <p:cNvSpPr/>
                <p:nvPr/>
              </p:nvSpPr>
              <p:spPr>
                <a:xfrm>
                  <a:off x="10440911" y="4520482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5D61E7C8-C84F-571F-F13D-CC9D0FC027EA}"/>
                    </a:ext>
                  </a:extLst>
                </p:cNvPr>
                <p:cNvSpPr/>
                <p:nvPr/>
              </p:nvSpPr>
              <p:spPr>
                <a:xfrm>
                  <a:off x="10115380" y="3804342"/>
                  <a:ext cx="111760" cy="111760"/>
                </a:xfrm>
                <a:prstGeom prst="ellipse">
                  <a:avLst/>
                </a:prstGeom>
                <a:solidFill>
                  <a:srgbClr val="12B8E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E49BAC10-5520-7EB1-954F-7F8813472CCA}"/>
                    </a:ext>
                  </a:extLst>
                </p:cNvPr>
                <p:cNvSpPr/>
                <p:nvPr/>
              </p:nvSpPr>
              <p:spPr>
                <a:xfrm>
                  <a:off x="10115380" y="5290284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79929E3-DB51-D5F8-7F72-5263CA0DDF13}"/>
                    </a:ext>
                  </a:extLst>
                </p:cNvPr>
                <p:cNvSpPr/>
                <p:nvPr/>
              </p:nvSpPr>
              <p:spPr>
                <a:xfrm>
                  <a:off x="10850880" y="5341053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ED7813F1-AEA8-1ABA-F2D9-1F6BA53CE84A}"/>
                    </a:ext>
                  </a:extLst>
                </p:cNvPr>
                <p:cNvSpPr/>
                <p:nvPr/>
              </p:nvSpPr>
              <p:spPr>
                <a:xfrm>
                  <a:off x="10085858" y="4181371"/>
                  <a:ext cx="111760" cy="111760"/>
                </a:xfrm>
                <a:prstGeom prst="ellipse">
                  <a:avLst/>
                </a:prstGeom>
                <a:solidFill>
                  <a:srgbClr val="12B8E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50BE60C-8339-AAC9-80F9-23F0F2FC3874}"/>
                    </a:ext>
                  </a:extLst>
                </p:cNvPr>
                <p:cNvSpPr/>
                <p:nvPr/>
              </p:nvSpPr>
              <p:spPr>
                <a:xfrm>
                  <a:off x="10089790" y="4865244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9E16D484-D31F-8237-5552-D9ADF637E838}"/>
                    </a:ext>
                  </a:extLst>
                </p:cNvPr>
                <p:cNvSpPr/>
                <p:nvPr/>
              </p:nvSpPr>
              <p:spPr>
                <a:xfrm>
                  <a:off x="7067796" y="4231840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FE23DBE6-3019-3DB5-BDD9-31B28ADBC648}"/>
                    </a:ext>
                  </a:extLst>
                </p:cNvPr>
                <p:cNvSpPr/>
                <p:nvPr/>
              </p:nvSpPr>
              <p:spPr>
                <a:xfrm>
                  <a:off x="7094394" y="4874248"/>
                  <a:ext cx="111760" cy="111760"/>
                </a:xfrm>
                <a:prstGeom prst="ellipse">
                  <a:avLst/>
                </a:prstGeom>
                <a:solidFill>
                  <a:srgbClr val="EF228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A342F4-7D4C-FCC6-9A3F-738656AD6E3C}"/>
                  </a:ext>
                </a:extLst>
              </p:cNvPr>
              <p:cNvSpPr/>
              <p:nvPr/>
            </p:nvSpPr>
            <p:spPr>
              <a:xfrm>
                <a:off x="8576826" y="4171211"/>
                <a:ext cx="111760" cy="111760"/>
              </a:xfrm>
              <a:prstGeom prst="ellipse">
                <a:avLst/>
              </a:prstGeom>
              <a:solidFill>
                <a:srgbClr val="12B8E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1CDCA5C-1983-825E-3831-F9EB4A8788FD}"/>
                  </a:ext>
                </a:extLst>
              </p:cNvPr>
              <p:cNvSpPr/>
              <p:nvPr/>
            </p:nvSpPr>
            <p:spPr>
              <a:xfrm>
                <a:off x="8569960" y="4874248"/>
                <a:ext cx="111760" cy="111760"/>
              </a:xfrm>
              <a:prstGeom prst="ellipse">
                <a:avLst/>
              </a:prstGeom>
              <a:solidFill>
                <a:srgbClr val="12B8E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EC5D18B-9E40-CCC0-35BC-CF37711B875B}"/>
                  </a:ext>
                </a:extLst>
              </p:cNvPr>
              <p:cNvSpPr/>
              <p:nvPr/>
            </p:nvSpPr>
            <p:spPr>
              <a:xfrm>
                <a:off x="8934211" y="4535305"/>
                <a:ext cx="111760" cy="111760"/>
              </a:xfrm>
              <a:prstGeom prst="ellipse">
                <a:avLst/>
              </a:prstGeom>
              <a:solidFill>
                <a:srgbClr val="12B8E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22E0426-A7B4-3A32-9602-F0AA5B0A1422}"/>
                  </a:ext>
                </a:extLst>
              </p:cNvPr>
              <p:cNvSpPr/>
              <p:nvPr/>
            </p:nvSpPr>
            <p:spPr>
              <a:xfrm>
                <a:off x="8219442" y="4528090"/>
                <a:ext cx="111760" cy="111760"/>
              </a:xfrm>
              <a:prstGeom prst="ellipse">
                <a:avLst/>
              </a:prstGeom>
              <a:solidFill>
                <a:srgbClr val="12B8E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0" name="Picture 8">
            <a:extLst>
              <a:ext uri="{FF2B5EF4-FFF2-40B4-BE49-F238E27FC236}">
                <a16:creationId xmlns:a16="http://schemas.microsoft.com/office/drawing/2014/main" id="{0A6C3ED5-0CD2-8093-01ED-C63077AE4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7" y="4360018"/>
            <a:ext cx="3545852" cy="202673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020014AC-C404-6238-770F-1683DEBC299A}"/>
              </a:ext>
            </a:extLst>
          </p:cNvPr>
          <p:cNvSpPr/>
          <p:nvPr/>
        </p:nvSpPr>
        <p:spPr>
          <a:xfrm rot="19653508">
            <a:off x="4250498" y="3142841"/>
            <a:ext cx="1701364" cy="329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F878051-EDE2-C62C-853E-ADB9805222AD}"/>
              </a:ext>
            </a:extLst>
          </p:cNvPr>
          <p:cNvCxnSpPr>
            <a:cxnSpLocks/>
          </p:cNvCxnSpPr>
          <p:nvPr/>
        </p:nvCxnSpPr>
        <p:spPr>
          <a:xfrm>
            <a:off x="363128" y="1537686"/>
            <a:ext cx="1611235" cy="1958333"/>
          </a:xfrm>
          <a:prstGeom prst="line">
            <a:avLst/>
          </a:prstGeom>
          <a:ln>
            <a:solidFill>
              <a:srgbClr val="12B8E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3B8756-D373-88C9-B509-935E9D70BF21}"/>
              </a:ext>
            </a:extLst>
          </p:cNvPr>
          <p:cNvCxnSpPr>
            <a:cxnSpLocks/>
          </p:cNvCxnSpPr>
          <p:nvPr/>
        </p:nvCxnSpPr>
        <p:spPr>
          <a:xfrm flipH="1">
            <a:off x="2566227" y="1318352"/>
            <a:ext cx="447304" cy="2177667"/>
          </a:xfrm>
          <a:prstGeom prst="line">
            <a:avLst/>
          </a:prstGeom>
          <a:ln>
            <a:solidFill>
              <a:srgbClr val="12B8E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294" name="Graphic 12293" descr="Video camera with solid fill">
            <a:extLst>
              <a:ext uri="{FF2B5EF4-FFF2-40B4-BE49-F238E27FC236}">
                <a16:creationId xmlns:a16="http://schemas.microsoft.com/office/drawing/2014/main" id="{0BF1B62B-F18D-B8A5-1FC6-494984A41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445832">
            <a:off x="1986530" y="3583704"/>
            <a:ext cx="610131" cy="610131"/>
          </a:xfrm>
          <a:prstGeom prst="rect">
            <a:avLst/>
          </a:prstGeom>
        </p:spPr>
      </p:pic>
      <p:sp>
        <p:nvSpPr>
          <p:cNvPr id="12295" name="Arrow: Right 12294">
            <a:extLst>
              <a:ext uri="{FF2B5EF4-FFF2-40B4-BE49-F238E27FC236}">
                <a16:creationId xmlns:a16="http://schemas.microsoft.com/office/drawing/2014/main" id="{D5681C0E-CDC9-96B7-FF45-614174358D84}"/>
              </a:ext>
            </a:extLst>
          </p:cNvPr>
          <p:cNvSpPr/>
          <p:nvPr/>
        </p:nvSpPr>
        <p:spPr>
          <a:xfrm rot="2465090">
            <a:off x="4147217" y="4421697"/>
            <a:ext cx="1701364" cy="329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6" name="Plus Sign 12295">
            <a:extLst>
              <a:ext uri="{FF2B5EF4-FFF2-40B4-BE49-F238E27FC236}">
                <a16:creationId xmlns:a16="http://schemas.microsoft.com/office/drawing/2014/main" id="{D61D9BCB-2410-079B-EE24-DB49A86B8252}"/>
              </a:ext>
            </a:extLst>
          </p:cNvPr>
          <p:cNvSpPr/>
          <p:nvPr/>
        </p:nvSpPr>
        <p:spPr>
          <a:xfrm>
            <a:off x="1055991" y="3640739"/>
            <a:ext cx="539496" cy="536037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00" name="Group 12299">
            <a:extLst>
              <a:ext uri="{FF2B5EF4-FFF2-40B4-BE49-F238E27FC236}">
                <a16:creationId xmlns:a16="http://schemas.microsoft.com/office/drawing/2014/main" id="{2CB4473A-C7C1-5E68-CC3A-8946FFD7C267}"/>
              </a:ext>
            </a:extLst>
          </p:cNvPr>
          <p:cNvGrpSpPr/>
          <p:nvPr/>
        </p:nvGrpSpPr>
        <p:grpSpPr>
          <a:xfrm>
            <a:off x="6552437" y="4465417"/>
            <a:ext cx="4044444" cy="2176163"/>
            <a:chOff x="6552437" y="4465417"/>
            <a:chExt cx="4044444" cy="2176163"/>
          </a:xfrm>
        </p:grpSpPr>
        <p:pic>
          <p:nvPicPr>
            <p:cNvPr id="12298" name="Picture 12297">
              <a:extLst>
                <a:ext uri="{FF2B5EF4-FFF2-40B4-BE49-F238E27FC236}">
                  <a16:creationId xmlns:a16="http://schemas.microsoft.com/office/drawing/2014/main" id="{AF92F153-3911-F875-AB35-F8ECA0F05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r="13001" b="60478"/>
            <a:stretch>
              <a:fillRect/>
            </a:stretch>
          </p:blipFill>
          <p:spPr>
            <a:xfrm>
              <a:off x="6552439" y="4465417"/>
              <a:ext cx="4044442" cy="1088082"/>
            </a:xfrm>
            <a:prstGeom prst="rect">
              <a:avLst/>
            </a:prstGeom>
          </p:spPr>
        </p:pic>
        <p:pic>
          <p:nvPicPr>
            <p:cNvPr id="12299" name="Picture 12298">
              <a:extLst>
                <a:ext uri="{FF2B5EF4-FFF2-40B4-BE49-F238E27FC236}">
                  <a16:creationId xmlns:a16="http://schemas.microsoft.com/office/drawing/2014/main" id="{0C3F2C9A-5D75-9A61-5C51-8A1B25FC1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3716" t="60478" r="9286"/>
            <a:stretch>
              <a:fillRect/>
            </a:stretch>
          </p:blipFill>
          <p:spPr>
            <a:xfrm>
              <a:off x="6552437" y="5553499"/>
              <a:ext cx="4044443" cy="1088081"/>
            </a:xfrm>
            <a:prstGeom prst="rect">
              <a:avLst/>
            </a:prstGeom>
          </p:spPr>
        </p:pic>
      </p:grp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9C88239E-C5F4-A639-77F1-25339DB707C9}"/>
              </a:ext>
            </a:extLst>
          </p:cNvPr>
          <p:cNvSpPr/>
          <p:nvPr/>
        </p:nvSpPr>
        <p:spPr>
          <a:xfrm>
            <a:off x="7020560" y="5543339"/>
            <a:ext cx="3180080" cy="999702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 descr="Video camera with solid fill">
            <a:extLst>
              <a:ext uri="{FF2B5EF4-FFF2-40B4-BE49-F238E27FC236}">
                <a16:creationId xmlns:a16="http://schemas.microsoft.com/office/drawing/2014/main" id="{38A8FBED-3575-842B-00AF-6998499051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445832">
            <a:off x="1984880" y="6287536"/>
            <a:ext cx="610131" cy="6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61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3708F-7C4C-0BAB-6188-0D15773D8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0F5A61D-C6EF-DDA7-C2CE-DC55595C9D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2EB124-01CA-D3E8-A126-239BBCBA5686}"/>
              </a:ext>
            </a:extLst>
          </p:cNvPr>
          <p:cNvGrpSpPr/>
          <p:nvPr/>
        </p:nvGrpSpPr>
        <p:grpSpPr>
          <a:xfrm>
            <a:off x="1432419" y="1990235"/>
            <a:ext cx="8128140" cy="3744792"/>
            <a:chOff x="683444" y="2243580"/>
            <a:chExt cx="6928515" cy="374479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54A726-B184-00A3-FB42-2EA72C5CB172}"/>
                </a:ext>
              </a:extLst>
            </p:cNvPr>
            <p:cNvGrpSpPr/>
            <p:nvPr/>
          </p:nvGrpSpPr>
          <p:grpSpPr>
            <a:xfrm>
              <a:off x="683444" y="2243580"/>
              <a:ext cx="5412560" cy="339365"/>
              <a:chOff x="683444" y="2243580"/>
              <a:chExt cx="5412560" cy="339365"/>
            </a:xfrm>
          </p:grpSpPr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33066EB3-7BEF-CE1C-7342-34FFD84A6A5A}"/>
                  </a:ext>
                </a:extLst>
              </p:cNvPr>
              <p:cNvSpPr/>
              <p:nvPr/>
            </p:nvSpPr>
            <p:spPr>
              <a:xfrm>
                <a:off x="683444" y="2243580"/>
                <a:ext cx="377072" cy="339365"/>
              </a:xfrm>
              <a:prstGeom prst="flowChartConnector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1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FC70CDD-EBD1-C54E-80B9-9DB700F0AE0B}"/>
                  </a:ext>
                </a:extLst>
              </p:cNvPr>
              <p:cNvSpPr/>
              <p:nvPr/>
            </p:nvSpPr>
            <p:spPr>
              <a:xfrm>
                <a:off x="1442301" y="2243580"/>
                <a:ext cx="4653703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Giới thiệu dự án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CDA85A2-79FF-51D6-5E6E-D37BDAD026CE}"/>
                </a:ext>
              </a:extLst>
            </p:cNvPr>
            <p:cNvGrpSpPr/>
            <p:nvPr/>
          </p:nvGrpSpPr>
          <p:grpSpPr>
            <a:xfrm>
              <a:off x="683444" y="3082566"/>
              <a:ext cx="6807268" cy="346434"/>
              <a:chOff x="683444" y="3082566"/>
              <a:chExt cx="6807268" cy="346434"/>
            </a:xfrm>
          </p:grpSpPr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6E3E8D32-6D3A-02A7-FADE-50CB62F26262}"/>
                  </a:ext>
                </a:extLst>
              </p:cNvPr>
              <p:cNvSpPr/>
              <p:nvPr/>
            </p:nvSpPr>
            <p:spPr>
              <a:xfrm>
                <a:off x="683444" y="3082566"/>
                <a:ext cx="377072" cy="339365"/>
              </a:xfrm>
              <a:prstGeom prst="flowChartConnector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2</a:t>
                </a: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3800A90-4CAE-9572-F648-DF4F7883D8E5}"/>
                  </a:ext>
                </a:extLst>
              </p:cNvPr>
              <p:cNvSpPr/>
              <p:nvPr/>
            </p:nvSpPr>
            <p:spPr>
              <a:xfrm>
                <a:off x="1442299" y="3089635"/>
                <a:ext cx="6048413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Huấn luyện mô hình phát hiện người &amp; bóng trên sân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F9A8F9C-FEC7-9191-5F29-3E347A3A42D6}"/>
                </a:ext>
              </a:extLst>
            </p:cNvPr>
            <p:cNvGrpSpPr/>
            <p:nvPr/>
          </p:nvGrpSpPr>
          <p:grpSpPr>
            <a:xfrm>
              <a:off x="683444" y="3921552"/>
              <a:ext cx="6928515" cy="353503"/>
              <a:chOff x="683444" y="3921552"/>
              <a:chExt cx="6928515" cy="353503"/>
            </a:xfrm>
          </p:grpSpPr>
          <p:sp>
            <p:nvSpPr>
              <p:cNvPr id="29" name="Flowchart: Connector 28">
                <a:extLst>
                  <a:ext uri="{FF2B5EF4-FFF2-40B4-BE49-F238E27FC236}">
                    <a16:creationId xmlns:a16="http://schemas.microsoft.com/office/drawing/2014/main" id="{EE8B7D02-3688-6748-5E29-8EE6D64A656B}"/>
                  </a:ext>
                </a:extLst>
              </p:cNvPr>
              <p:cNvSpPr/>
              <p:nvPr/>
            </p:nvSpPr>
            <p:spPr>
              <a:xfrm>
                <a:off x="683444" y="3921552"/>
                <a:ext cx="377072" cy="339365"/>
              </a:xfrm>
              <a:prstGeom prst="flowChartConnector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3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A2DD8919-69BB-16DF-4F45-F3BA442F3903}"/>
                  </a:ext>
                </a:extLst>
              </p:cNvPr>
              <p:cNvSpPr/>
              <p:nvPr/>
            </p:nvSpPr>
            <p:spPr>
              <a:xfrm>
                <a:off x="1442297" y="3935690"/>
                <a:ext cx="6169662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Huấn luyện mô hình phát hiện điểm đặc trưng sân bóng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0C53835-5DA0-8BFA-6074-61EFCD583434}"/>
                </a:ext>
              </a:extLst>
            </p:cNvPr>
            <p:cNvGrpSpPr/>
            <p:nvPr/>
          </p:nvGrpSpPr>
          <p:grpSpPr>
            <a:xfrm>
              <a:off x="683444" y="4760538"/>
              <a:ext cx="5412552" cy="1227834"/>
              <a:chOff x="683444" y="4760538"/>
              <a:chExt cx="5412552" cy="1227834"/>
            </a:xfrm>
          </p:grpSpPr>
          <p:sp>
            <p:nvSpPr>
              <p:cNvPr id="27" name="Flowchart: Connector 26">
                <a:extLst>
                  <a:ext uri="{FF2B5EF4-FFF2-40B4-BE49-F238E27FC236}">
                    <a16:creationId xmlns:a16="http://schemas.microsoft.com/office/drawing/2014/main" id="{405609F5-7AA4-5766-936B-8A517AE70DA7}"/>
                  </a:ext>
                </a:extLst>
              </p:cNvPr>
              <p:cNvSpPr/>
              <p:nvPr/>
            </p:nvSpPr>
            <p:spPr>
              <a:xfrm>
                <a:off x="683444" y="4760538"/>
                <a:ext cx="377072" cy="339365"/>
              </a:xfrm>
              <a:prstGeom prst="flowChartConnector">
                <a:avLst/>
              </a:prstGeom>
              <a:solidFill>
                <a:srgbClr val="052F6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4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8E54D1CF-DCEC-63DC-85E1-9F46D3DF3640}"/>
                  </a:ext>
                </a:extLst>
              </p:cNvPr>
              <p:cNvSpPr/>
              <p:nvPr/>
            </p:nvSpPr>
            <p:spPr>
              <a:xfrm>
                <a:off x="1442297" y="4781745"/>
                <a:ext cx="4653699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rgbClr val="0F496F"/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Tracking các vật thể trên sân</a:t>
                </a:r>
              </a:p>
            </p:txBody>
          </p:sp>
          <p:sp>
            <p:nvSpPr>
              <p:cNvPr id="2" name="Flowchart: Connector 1">
                <a:extLst>
                  <a:ext uri="{FF2B5EF4-FFF2-40B4-BE49-F238E27FC236}">
                    <a16:creationId xmlns:a16="http://schemas.microsoft.com/office/drawing/2014/main" id="{B71571F1-5C42-6FE3-0261-2C714AEB6706}"/>
                  </a:ext>
                </a:extLst>
              </p:cNvPr>
              <p:cNvSpPr/>
              <p:nvPr/>
            </p:nvSpPr>
            <p:spPr>
              <a:xfrm>
                <a:off x="683444" y="5627800"/>
                <a:ext cx="377072" cy="339365"/>
              </a:xfrm>
              <a:prstGeom prst="flowChartConnector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5</a:t>
                </a:r>
              </a:p>
            </p:txBody>
          </p:sp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BBD863E3-5800-CB31-6074-635909F2EDC0}"/>
                  </a:ext>
                </a:extLst>
              </p:cNvPr>
              <p:cNvSpPr/>
              <p:nvPr/>
            </p:nvSpPr>
            <p:spPr>
              <a:xfrm>
                <a:off x="1442297" y="5649007"/>
                <a:ext cx="4653699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Chiếu vật thể lên 2D Map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0A7D15D-FED4-8693-B7E0-A2A6A3D72FC0}"/>
              </a:ext>
            </a:extLst>
          </p:cNvPr>
          <p:cNvGrpSpPr/>
          <p:nvPr/>
        </p:nvGrpSpPr>
        <p:grpSpPr>
          <a:xfrm>
            <a:off x="1" y="0"/>
            <a:ext cx="12191999" cy="862445"/>
            <a:chOff x="0" y="0"/>
            <a:chExt cx="12191999" cy="86244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3C0CB1D-3B49-B20D-DC18-AE70A99A1F1D}"/>
                </a:ext>
              </a:extLst>
            </p:cNvPr>
            <p:cNvGrpSpPr/>
            <p:nvPr/>
          </p:nvGrpSpPr>
          <p:grpSpPr>
            <a:xfrm>
              <a:off x="0" y="0"/>
              <a:ext cx="12191999" cy="862445"/>
              <a:chOff x="0" y="0"/>
              <a:chExt cx="12191999" cy="86244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07BDEBF-D2D3-1AA6-86E7-BF7056D305D4}"/>
                  </a:ext>
                </a:extLst>
              </p:cNvPr>
              <p:cNvSpPr/>
              <p:nvPr/>
            </p:nvSpPr>
            <p:spPr>
              <a:xfrm>
                <a:off x="0" y="0"/>
                <a:ext cx="12191999" cy="862445"/>
              </a:xfrm>
              <a:prstGeom prst="rect">
                <a:avLst/>
              </a:prstGeom>
              <a:solidFill>
                <a:srgbClr val="052F61"/>
              </a:solidFill>
              <a:ln>
                <a:solidFill>
                  <a:schemeClr val="accent1">
                    <a:shade val="15000"/>
                    <a:hueMod val="94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520AE4A-168A-4CB4-B9ED-12B608CCE9B3}"/>
                  </a:ext>
                </a:extLst>
              </p:cNvPr>
              <p:cNvSpPr/>
              <p:nvPr/>
            </p:nvSpPr>
            <p:spPr>
              <a:xfrm>
                <a:off x="244508" y="181410"/>
                <a:ext cx="1792110" cy="4996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NỘI DUNG</a:t>
                </a:r>
              </a:p>
            </p:txBody>
          </p:sp>
        </p:grpSp>
        <p:pic>
          <p:nvPicPr>
            <p:cNvPr id="37" name="Picture 10" descr="Các học phần trong chương trình Khoa học dữ liệu | Data Science">
              <a:extLst>
                <a:ext uri="{FF2B5EF4-FFF2-40B4-BE49-F238E27FC236}">
                  <a16:creationId xmlns:a16="http://schemas.microsoft.com/office/drawing/2014/main" id="{CCFAF01C-7721-41E5-1C02-84EDAD9EC4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6790" y="181410"/>
              <a:ext cx="1112617" cy="571344"/>
            </a:xfrm>
            <a:prstGeom prst="roundRect">
              <a:avLst>
                <a:gd name="adj" fmla="val 22745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4095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8FC41-969D-51ED-DC8F-EA8860200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5A0631-5DFD-6040-EC9F-69D42E6397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3D4E92-C882-AF47-926A-7932E80F04D0}"/>
              </a:ext>
            </a:extLst>
          </p:cNvPr>
          <p:cNvGrpSpPr/>
          <p:nvPr/>
        </p:nvGrpSpPr>
        <p:grpSpPr>
          <a:xfrm>
            <a:off x="1" y="0"/>
            <a:ext cx="12191999" cy="862445"/>
            <a:chOff x="0" y="0"/>
            <a:chExt cx="12191999" cy="8624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246CDE8-5236-0799-4091-31125CEBFC89}"/>
                </a:ext>
              </a:extLst>
            </p:cNvPr>
            <p:cNvGrpSpPr/>
            <p:nvPr/>
          </p:nvGrpSpPr>
          <p:grpSpPr>
            <a:xfrm>
              <a:off x="0" y="0"/>
              <a:ext cx="12191999" cy="862445"/>
              <a:chOff x="0" y="0"/>
              <a:chExt cx="12191999" cy="86244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7FEF6A5-D00F-63B7-C6AF-324A1CBE3640}"/>
                  </a:ext>
                </a:extLst>
              </p:cNvPr>
              <p:cNvSpPr/>
              <p:nvPr/>
            </p:nvSpPr>
            <p:spPr>
              <a:xfrm>
                <a:off x="0" y="0"/>
                <a:ext cx="12191999" cy="862445"/>
              </a:xfrm>
              <a:prstGeom prst="rect">
                <a:avLst/>
              </a:prstGeom>
              <a:solidFill>
                <a:srgbClr val="052F61"/>
              </a:solidFill>
              <a:ln>
                <a:solidFill>
                  <a:schemeClr val="accent1">
                    <a:shade val="15000"/>
                    <a:hueMod val="94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C00CECF-3D4F-05F1-25B9-31AAA456DA72}"/>
                  </a:ext>
                </a:extLst>
              </p:cNvPr>
              <p:cNvSpPr/>
              <p:nvPr/>
            </p:nvSpPr>
            <p:spPr>
              <a:xfrm>
                <a:off x="244507" y="181410"/>
                <a:ext cx="5963252" cy="4996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4</a:t>
                </a:r>
                <a:r>
                  <a:rPr lang="vi-VN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.</a:t>
                </a:r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1 Chia lớp player thành 2 đội</a:t>
                </a:r>
              </a:p>
            </p:txBody>
          </p:sp>
        </p:grpSp>
        <p:pic>
          <p:nvPicPr>
            <p:cNvPr id="7" name="Picture 10" descr="Các học phần trong chương trình Khoa học dữ liệu | Data Science">
              <a:extLst>
                <a:ext uri="{FF2B5EF4-FFF2-40B4-BE49-F238E27FC236}">
                  <a16:creationId xmlns:a16="http://schemas.microsoft.com/office/drawing/2014/main" id="{611BC7F7-330A-4DE6-042C-4003D4254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6790" y="181410"/>
              <a:ext cx="1112617" cy="571344"/>
            </a:xfrm>
            <a:prstGeom prst="roundRect">
              <a:avLst>
                <a:gd name="adj" fmla="val 22745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2" name="Picture 4" descr="Phân cụm cầu thủ vào 2 đội">
            <a:extLst>
              <a:ext uri="{FF2B5EF4-FFF2-40B4-BE49-F238E27FC236}">
                <a16:creationId xmlns:a16="http://schemas.microsoft.com/office/drawing/2014/main" id="{79B85F74-DEDC-C64C-076C-2D286C26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71" y="1171315"/>
            <a:ext cx="9560560" cy="537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766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C35FB-55A9-51CC-0D3E-D16A8AE7C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A3B1DF-C905-3816-1697-19C23828EC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5C8BA7-B958-FF64-5E42-B358E78AF52F}"/>
              </a:ext>
            </a:extLst>
          </p:cNvPr>
          <p:cNvGrpSpPr/>
          <p:nvPr/>
        </p:nvGrpSpPr>
        <p:grpSpPr>
          <a:xfrm>
            <a:off x="1" y="0"/>
            <a:ext cx="12191999" cy="862445"/>
            <a:chOff x="0" y="0"/>
            <a:chExt cx="12191999" cy="8624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19C9145-BBC5-18E3-B4C6-9FA81C95C3C6}"/>
                </a:ext>
              </a:extLst>
            </p:cNvPr>
            <p:cNvGrpSpPr/>
            <p:nvPr/>
          </p:nvGrpSpPr>
          <p:grpSpPr>
            <a:xfrm>
              <a:off x="0" y="0"/>
              <a:ext cx="12191999" cy="862445"/>
              <a:chOff x="0" y="0"/>
              <a:chExt cx="12191999" cy="86244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3A72A12-2519-C564-8E1E-E4E62A2FB2AD}"/>
                  </a:ext>
                </a:extLst>
              </p:cNvPr>
              <p:cNvSpPr/>
              <p:nvPr/>
            </p:nvSpPr>
            <p:spPr>
              <a:xfrm>
                <a:off x="0" y="0"/>
                <a:ext cx="12191999" cy="862445"/>
              </a:xfrm>
              <a:prstGeom prst="rect">
                <a:avLst/>
              </a:prstGeom>
              <a:solidFill>
                <a:srgbClr val="052F61"/>
              </a:solidFill>
              <a:ln>
                <a:solidFill>
                  <a:schemeClr val="accent1">
                    <a:shade val="15000"/>
                    <a:hueMod val="94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D34F631-9786-8169-8FB2-98CAE9A8DAFE}"/>
                  </a:ext>
                </a:extLst>
              </p:cNvPr>
              <p:cNvSpPr/>
              <p:nvPr/>
            </p:nvSpPr>
            <p:spPr>
              <a:xfrm>
                <a:off x="244507" y="181410"/>
                <a:ext cx="5963252" cy="4996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4</a:t>
                </a:r>
                <a:r>
                  <a:rPr lang="vi-VN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.</a:t>
                </a:r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1 Chia lớp player thành 2 đội</a:t>
                </a:r>
              </a:p>
            </p:txBody>
          </p:sp>
        </p:grpSp>
        <p:pic>
          <p:nvPicPr>
            <p:cNvPr id="7" name="Picture 10" descr="Các học phần trong chương trình Khoa học dữ liệu | Data Science">
              <a:extLst>
                <a:ext uri="{FF2B5EF4-FFF2-40B4-BE49-F238E27FC236}">
                  <a16:creationId xmlns:a16="http://schemas.microsoft.com/office/drawing/2014/main" id="{75C1F205-4DBF-B2C8-9C43-7525B2B51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6790" y="181410"/>
              <a:ext cx="1112617" cy="571344"/>
            </a:xfrm>
            <a:prstGeom prst="roundRect">
              <a:avLst>
                <a:gd name="adj" fmla="val 22745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196" name="Picture 4">
            <a:extLst>
              <a:ext uri="{FF2B5EF4-FFF2-40B4-BE49-F238E27FC236}">
                <a16:creationId xmlns:a16="http://schemas.microsoft.com/office/drawing/2014/main" id="{62715232-5691-2EF6-EC45-D7198332E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61" y="1624431"/>
            <a:ext cx="7468238" cy="426868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Content Placeholder 3">
                <a:extLst>
                  <a:ext uri="{FF2B5EF4-FFF2-40B4-BE49-F238E27FC236}">
                    <a16:creationId xmlns:a16="http://schemas.microsoft.com/office/drawing/2014/main" id="{9D21AEE8-284C-C35D-ACD6-91677EC671C8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81764209"/>
                  </p:ext>
                </p:extLst>
              </p:nvPr>
            </p:nvGraphicFramePr>
            <p:xfrm>
              <a:off x="315527" y="2655738"/>
              <a:ext cx="3901485" cy="186510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01485" cy="1865101"/>
                    </a:xfrm>
                    <a:prstGeom prst="rect">
                      <a:avLst/>
                    </a:prstGeom>
                  </am3d:spPr>
                  <am3d:camera>
                    <am3d:pos x="0" y="0" z="545986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223" d="1000000"/>
                    <am3d:preTrans dx="-8244350" dy="-8717048" dz="-6047540"/>
                    <am3d:scale>
                      <am3d:sx n="1000000" d="1000000"/>
                      <am3d:sy n="1000000" d="1000000"/>
                      <am3d:sz n="1000000" d="1000000"/>
                    </am3d:scale>
                    <am3d:rot ax="174311" ay="-168603" az="-854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415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Content Placeholder 3">
                <a:extLst>
                  <a:ext uri="{FF2B5EF4-FFF2-40B4-BE49-F238E27FC236}">
                    <a16:creationId xmlns:a16="http://schemas.microsoft.com/office/drawing/2014/main" id="{9D21AEE8-284C-C35D-ACD6-91677EC671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5527" y="2655738"/>
                <a:ext cx="3901485" cy="1865101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EA76A6D0-F946-D117-ED1F-2D22008C6D4D}"/>
              </a:ext>
            </a:extLst>
          </p:cNvPr>
          <p:cNvSpPr/>
          <p:nvPr/>
        </p:nvSpPr>
        <p:spPr>
          <a:xfrm>
            <a:off x="111212" y="2347784"/>
            <a:ext cx="4213654" cy="27802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9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DC98B-8807-F9E4-944C-FD566C870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E27B44-5640-3E8C-D566-05D17EF494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30F2F8-1CFC-FF4E-198A-317E3CB7E828}"/>
              </a:ext>
            </a:extLst>
          </p:cNvPr>
          <p:cNvGrpSpPr/>
          <p:nvPr/>
        </p:nvGrpSpPr>
        <p:grpSpPr>
          <a:xfrm>
            <a:off x="1" y="0"/>
            <a:ext cx="12191999" cy="862445"/>
            <a:chOff x="0" y="0"/>
            <a:chExt cx="12191999" cy="8624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C1BC9D-8E67-FFEE-6B01-AD68FFFD0B7E}"/>
                </a:ext>
              </a:extLst>
            </p:cNvPr>
            <p:cNvGrpSpPr/>
            <p:nvPr/>
          </p:nvGrpSpPr>
          <p:grpSpPr>
            <a:xfrm>
              <a:off x="0" y="0"/>
              <a:ext cx="12191999" cy="862445"/>
              <a:chOff x="0" y="0"/>
              <a:chExt cx="12191999" cy="86244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5F23346-3E38-CBCA-A93F-711D71D00B8F}"/>
                  </a:ext>
                </a:extLst>
              </p:cNvPr>
              <p:cNvSpPr/>
              <p:nvPr/>
            </p:nvSpPr>
            <p:spPr>
              <a:xfrm>
                <a:off x="0" y="0"/>
                <a:ext cx="12191999" cy="862445"/>
              </a:xfrm>
              <a:prstGeom prst="rect">
                <a:avLst/>
              </a:prstGeom>
              <a:solidFill>
                <a:srgbClr val="052F61"/>
              </a:solidFill>
              <a:ln>
                <a:solidFill>
                  <a:schemeClr val="accent1">
                    <a:shade val="15000"/>
                    <a:hueMod val="94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1BF9AAE-AEF5-1A49-3459-2E5BEC2A1D0B}"/>
                  </a:ext>
                </a:extLst>
              </p:cNvPr>
              <p:cNvSpPr/>
              <p:nvPr/>
            </p:nvSpPr>
            <p:spPr>
              <a:xfrm>
                <a:off x="244507" y="181410"/>
                <a:ext cx="6278212" cy="4996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4</a:t>
                </a:r>
                <a:r>
                  <a:rPr lang="vi-VN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.</a:t>
                </a:r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2 Chia class goalkeeper vào đội</a:t>
                </a:r>
              </a:p>
            </p:txBody>
          </p:sp>
        </p:grpSp>
        <p:pic>
          <p:nvPicPr>
            <p:cNvPr id="7" name="Picture 10" descr="Các học phần trong chương trình Khoa học dữ liệu | Data Science">
              <a:extLst>
                <a:ext uri="{FF2B5EF4-FFF2-40B4-BE49-F238E27FC236}">
                  <a16:creationId xmlns:a16="http://schemas.microsoft.com/office/drawing/2014/main" id="{CD2967ED-E77E-56C5-62F2-34820B270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6790" y="181410"/>
              <a:ext cx="1112617" cy="571344"/>
            </a:xfrm>
            <a:prstGeom prst="roundRect">
              <a:avLst>
                <a:gd name="adj" fmla="val 22745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761B0FF2-D090-2701-4059-401DA67D7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80" y="1096735"/>
            <a:ext cx="9641840" cy="551107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D45E03-D044-990D-1082-844700ADA7D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045974" y="3325431"/>
            <a:ext cx="1740054" cy="440766"/>
          </a:xfrm>
          <a:prstGeom prst="straightConnector1">
            <a:avLst/>
          </a:prstGeom>
          <a:ln w="19050">
            <a:solidFill>
              <a:srgbClr val="12B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0F60787-A6D7-4EAF-A221-941B76F96F68}"/>
              </a:ext>
            </a:extLst>
          </p:cNvPr>
          <p:cNvSpPr/>
          <p:nvPr/>
        </p:nvSpPr>
        <p:spPr>
          <a:xfrm>
            <a:off x="6886544" y="3995466"/>
            <a:ext cx="118872" cy="116840"/>
          </a:xfrm>
          <a:prstGeom prst="ellipse">
            <a:avLst/>
          </a:prstGeom>
          <a:solidFill>
            <a:srgbClr val="EF22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09B918-4A34-0EF1-5E29-D20A4FE83F04}"/>
              </a:ext>
            </a:extLst>
          </p:cNvPr>
          <p:cNvSpPr/>
          <p:nvPr/>
        </p:nvSpPr>
        <p:spPr>
          <a:xfrm>
            <a:off x="5768620" y="3749086"/>
            <a:ext cx="118872" cy="116840"/>
          </a:xfrm>
          <a:prstGeom prst="ellipse">
            <a:avLst/>
          </a:prstGeom>
          <a:solidFill>
            <a:srgbClr val="12B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72CAAA-9B62-D99A-8D16-49EECE2A0AC0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743200" y="3848815"/>
            <a:ext cx="3042828" cy="58420"/>
          </a:xfrm>
          <a:prstGeom prst="straightConnector1">
            <a:avLst/>
          </a:prstGeom>
          <a:ln w="19050">
            <a:solidFill>
              <a:srgbClr val="12B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74A7E8-3909-96C8-80A0-EF81DF43D097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5665178" y="3865926"/>
            <a:ext cx="162878" cy="1197687"/>
          </a:xfrm>
          <a:prstGeom prst="straightConnector1">
            <a:avLst/>
          </a:prstGeom>
          <a:ln w="19050">
            <a:solidFill>
              <a:srgbClr val="12B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BCD650-5E1F-B1BC-CD60-C8D373931D0D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786028" y="3008671"/>
            <a:ext cx="42028" cy="740415"/>
          </a:xfrm>
          <a:prstGeom prst="straightConnector1">
            <a:avLst/>
          </a:prstGeom>
          <a:ln w="19050">
            <a:solidFill>
              <a:srgbClr val="12B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9DFEC23-2212-9025-EAC1-08359C238F83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5870084" y="3442271"/>
            <a:ext cx="1966226" cy="323926"/>
          </a:xfrm>
          <a:prstGeom prst="straightConnector1">
            <a:avLst/>
          </a:prstGeom>
          <a:ln w="19050">
            <a:solidFill>
              <a:srgbClr val="12B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8DED291-1495-FE95-FEA2-567F6FF838E8}"/>
              </a:ext>
            </a:extLst>
          </p:cNvPr>
          <p:cNvCxnSpPr>
            <a:cxnSpLocks/>
            <a:endCxn id="12" idx="5"/>
          </p:cNvCxnSpPr>
          <p:nvPr/>
        </p:nvCxnSpPr>
        <p:spPr>
          <a:xfrm flipH="1" flipV="1">
            <a:off x="5870084" y="3848815"/>
            <a:ext cx="3473305" cy="286305"/>
          </a:xfrm>
          <a:prstGeom prst="straightConnector1">
            <a:avLst/>
          </a:prstGeom>
          <a:ln w="19050">
            <a:solidFill>
              <a:srgbClr val="12B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5C326CD-1FBB-42A5-D7CD-7386A18C029C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5206634" y="3176150"/>
            <a:ext cx="1679910" cy="877736"/>
          </a:xfrm>
          <a:prstGeom prst="straightConnector1">
            <a:avLst/>
          </a:prstGeom>
          <a:ln w="19050">
            <a:solidFill>
              <a:srgbClr val="EF22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7A8B64E-51DF-D37D-A342-1424C766C3B3}"/>
              </a:ext>
            </a:extLst>
          </p:cNvPr>
          <p:cNvCxnSpPr>
            <a:cxnSpLocks/>
            <a:endCxn id="11" idx="3"/>
          </p:cNvCxnSpPr>
          <p:nvPr/>
        </p:nvCxnSpPr>
        <p:spPr>
          <a:xfrm>
            <a:off x="3544417" y="4070997"/>
            <a:ext cx="3359535" cy="24198"/>
          </a:xfrm>
          <a:prstGeom prst="straightConnector1">
            <a:avLst/>
          </a:prstGeom>
          <a:ln w="19050">
            <a:solidFill>
              <a:srgbClr val="EF22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3" name="Straight Arrow Connector 8192">
            <a:extLst>
              <a:ext uri="{FF2B5EF4-FFF2-40B4-BE49-F238E27FC236}">
                <a16:creationId xmlns:a16="http://schemas.microsoft.com/office/drawing/2014/main" id="{843E0541-EAF8-87B1-3765-5257F9AEA7AF}"/>
              </a:ext>
            </a:extLst>
          </p:cNvPr>
          <p:cNvCxnSpPr>
            <a:cxnSpLocks/>
            <a:endCxn id="11" idx="5"/>
          </p:cNvCxnSpPr>
          <p:nvPr/>
        </p:nvCxnSpPr>
        <p:spPr>
          <a:xfrm flipH="1" flipV="1">
            <a:off x="6988008" y="4095195"/>
            <a:ext cx="1092665" cy="208884"/>
          </a:xfrm>
          <a:prstGeom prst="straightConnector1">
            <a:avLst/>
          </a:prstGeom>
          <a:ln w="19050">
            <a:solidFill>
              <a:srgbClr val="EF22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4" name="Straight Arrow Connector 8203">
            <a:extLst>
              <a:ext uri="{FF2B5EF4-FFF2-40B4-BE49-F238E27FC236}">
                <a16:creationId xmlns:a16="http://schemas.microsoft.com/office/drawing/2014/main" id="{1E56101A-36B3-9DD8-86B5-F0744CDCDD6D}"/>
              </a:ext>
            </a:extLst>
          </p:cNvPr>
          <p:cNvCxnSpPr>
            <a:cxnSpLocks/>
            <a:endCxn id="11" idx="7"/>
          </p:cNvCxnSpPr>
          <p:nvPr/>
        </p:nvCxnSpPr>
        <p:spPr>
          <a:xfrm flipH="1">
            <a:off x="6988008" y="3283922"/>
            <a:ext cx="1551506" cy="728655"/>
          </a:xfrm>
          <a:prstGeom prst="straightConnector1">
            <a:avLst/>
          </a:prstGeom>
          <a:ln w="19050">
            <a:solidFill>
              <a:srgbClr val="EF22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8" name="Straight Arrow Connector 8207">
            <a:extLst>
              <a:ext uri="{FF2B5EF4-FFF2-40B4-BE49-F238E27FC236}">
                <a16:creationId xmlns:a16="http://schemas.microsoft.com/office/drawing/2014/main" id="{6097367E-9495-C284-87CC-BC81A72CC7F9}"/>
              </a:ext>
            </a:extLst>
          </p:cNvPr>
          <p:cNvCxnSpPr>
            <a:cxnSpLocks/>
            <a:endCxn id="11" idx="6"/>
          </p:cNvCxnSpPr>
          <p:nvPr/>
        </p:nvCxnSpPr>
        <p:spPr>
          <a:xfrm flipH="1">
            <a:off x="7005416" y="3598622"/>
            <a:ext cx="2105973" cy="455264"/>
          </a:xfrm>
          <a:prstGeom prst="straightConnector1">
            <a:avLst/>
          </a:prstGeom>
          <a:ln w="19050">
            <a:solidFill>
              <a:srgbClr val="EF22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5" name="Oval 8214">
            <a:extLst>
              <a:ext uri="{FF2B5EF4-FFF2-40B4-BE49-F238E27FC236}">
                <a16:creationId xmlns:a16="http://schemas.microsoft.com/office/drawing/2014/main" id="{2BCAF1B3-212F-F5DE-9427-5E8FB7D3B178}"/>
              </a:ext>
            </a:extLst>
          </p:cNvPr>
          <p:cNvSpPr/>
          <p:nvPr/>
        </p:nvSpPr>
        <p:spPr>
          <a:xfrm>
            <a:off x="2208913" y="3373731"/>
            <a:ext cx="279882" cy="28346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29" name="Straight Arrow Connector 8228">
            <a:extLst>
              <a:ext uri="{FF2B5EF4-FFF2-40B4-BE49-F238E27FC236}">
                <a16:creationId xmlns:a16="http://schemas.microsoft.com/office/drawing/2014/main" id="{68E97499-424C-F419-83D7-5532EEC1C1A0}"/>
              </a:ext>
            </a:extLst>
          </p:cNvPr>
          <p:cNvCxnSpPr>
            <a:cxnSpLocks/>
            <a:stCxn id="8215" idx="6"/>
            <a:endCxn id="12" idx="2"/>
          </p:cNvCxnSpPr>
          <p:nvPr/>
        </p:nvCxnSpPr>
        <p:spPr>
          <a:xfrm>
            <a:off x="2488795" y="3515463"/>
            <a:ext cx="3279825" cy="292043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3" name="Straight Arrow Connector 8232">
            <a:extLst>
              <a:ext uri="{FF2B5EF4-FFF2-40B4-BE49-F238E27FC236}">
                <a16:creationId xmlns:a16="http://schemas.microsoft.com/office/drawing/2014/main" id="{1A6FFCFD-4BB5-FEF2-1241-E7BEE30DDE54}"/>
              </a:ext>
            </a:extLst>
          </p:cNvPr>
          <p:cNvCxnSpPr>
            <a:cxnSpLocks/>
            <a:stCxn id="8215" idx="6"/>
            <a:endCxn id="11" idx="2"/>
          </p:cNvCxnSpPr>
          <p:nvPr/>
        </p:nvCxnSpPr>
        <p:spPr>
          <a:xfrm>
            <a:off x="2488795" y="3515463"/>
            <a:ext cx="4397749" cy="538423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51" name="TextBox 8250">
            <a:extLst>
              <a:ext uri="{FF2B5EF4-FFF2-40B4-BE49-F238E27FC236}">
                <a16:creationId xmlns:a16="http://schemas.microsoft.com/office/drawing/2014/main" id="{85A31548-F757-F639-ED9E-910A8B24FC97}"/>
              </a:ext>
            </a:extLst>
          </p:cNvPr>
          <p:cNvSpPr txBox="1"/>
          <p:nvPr/>
        </p:nvSpPr>
        <p:spPr>
          <a:xfrm>
            <a:off x="1528497" y="2220647"/>
            <a:ext cx="251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Khoảng cách Mahattan</a:t>
            </a:r>
          </a:p>
        </p:txBody>
      </p:sp>
      <p:cxnSp>
        <p:nvCxnSpPr>
          <p:cNvPr id="8254" name="Straight Arrow Connector 8253">
            <a:extLst>
              <a:ext uri="{FF2B5EF4-FFF2-40B4-BE49-F238E27FC236}">
                <a16:creationId xmlns:a16="http://schemas.microsoft.com/office/drawing/2014/main" id="{A203137E-C111-5D7C-F746-BE99B3E7A8BE}"/>
              </a:ext>
            </a:extLst>
          </p:cNvPr>
          <p:cNvCxnSpPr>
            <a:cxnSpLocks/>
          </p:cNvCxnSpPr>
          <p:nvPr/>
        </p:nvCxnSpPr>
        <p:spPr>
          <a:xfrm>
            <a:off x="2488795" y="2589979"/>
            <a:ext cx="466298" cy="852292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59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82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2B8E4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2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2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C1A6F-0337-702A-232D-CC3C8634A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D1B539-5CEC-4D4B-EACD-A99BA38ABA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7E5907-7FFD-DB23-F1FE-509CCFE2F7BC}"/>
              </a:ext>
            </a:extLst>
          </p:cNvPr>
          <p:cNvGrpSpPr/>
          <p:nvPr/>
        </p:nvGrpSpPr>
        <p:grpSpPr>
          <a:xfrm>
            <a:off x="1" y="0"/>
            <a:ext cx="12191999" cy="862445"/>
            <a:chOff x="0" y="0"/>
            <a:chExt cx="12191999" cy="8624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35297C-B8C9-C2AD-3313-3CE2BE6BC9A6}"/>
                </a:ext>
              </a:extLst>
            </p:cNvPr>
            <p:cNvGrpSpPr/>
            <p:nvPr/>
          </p:nvGrpSpPr>
          <p:grpSpPr>
            <a:xfrm>
              <a:off x="0" y="0"/>
              <a:ext cx="12191999" cy="862445"/>
              <a:chOff x="0" y="0"/>
              <a:chExt cx="12191999" cy="86244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6DB649-E321-FDBF-DF9D-4C38CB6AE4E1}"/>
                  </a:ext>
                </a:extLst>
              </p:cNvPr>
              <p:cNvSpPr/>
              <p:nvPr/>
            </p:nvSpPr>
            <p:spPr>
              <a:xfrm>
                <a:off x="0" y="0"/>
                <a:ext cx="12191999" cy="862445"/>
              </a:xfrm>
              <a:prstGeom prst="rect">
                <a:avLst/>
              </a:prstGeom>
              <a:solidFill>
                <a:srgbClr val="052F61"/>
              </a:solidFill>
              <a:ln>
                <a:solidFill>
                  <a:schemeClr val="accent1">
                    <a:shade val="15000"/>
                    <a:hueMod val="94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41CF6-F928-A987-E4FC-293A80D0FD55}"/>
                  </a:ext>
                </a:extLst>
              </p:cNvPr>
              <p:cNvSpPr/>
              <p:nvPr/>
            </p:nvSpPr>
            <p:spPr>
              <a:xfrm>
                <a:off x="244507" y="181410"/>
                <a:ext cx="6278212" cy="4996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4</a:t>
                </a:r>
                <a:r>
                  <a:rPr lang="vi-VN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.</a:t>
                </a:r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3 Kết quả triển khai</a:t>
                </a:r>
              </a:p>
            </p:txBody>
          </p:sp>
        </p:grpSp>
        <p:pic>
          <p:nvPicPr>
            <p:cNvPr id="7" name="Picture 10" descr="Các học phần trong chương trình Khoa học dữ liệu | Data Science">
              <a:extLst>
                <a:ext uri="{FF2B5EF4-FFF2-40B4-BE49-F238E27FC236}">
                  <a16:creationId xmlns:a16="http://schemas.microsoft.com/office/drawing/2014/main" id="{696FEF35-64DC-021D-FC1A-8D75F5EA1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6790" y="181410"/>
              <a:ext cx="1112617" cy="571344"/>
            </a:xfrm>
            <a:prstGeom prst="roundRect">
              <a:avLst>
                <a:gd name="adj" fmla="val 22745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420EED16-675F-E980-5A59-957584CA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12" y="1100008"/>
            <a:ext cx="9646667" cy="551383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995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269E532-C503-1E3B-C665-894D61673C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D70654-CDDF-4E59-C798-5AE1766A9A08}"/>
              </a:ext>
            </a:extLst>
          </p:cNvPr>
          <p:cNvGrpSpPr/>
          <p:nvPr/>
        </p:nvGrpSpPr>
        <p:grpSpPr>
          <a:xfrm>
            <a:off x="1432419" y="1990235"/>
            <a:ext cx="8128140" cy="3744792"/>
            <a:chOff x="683444" y="2243580"/>
            <a:chExt cx="6928515" cy="374479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8C4190E-9D1E-FA78-FDE4-0E928B02BF0B}"/>
                </a:ext>
              </a:extLst>
            </p:cNvPr>
            <p:cNvGrpSpPr/>
            <p:nvPr/>
          </p:nvGrpSpPr>
          <p:grpSpPr>
            <a:xfrm>
              <a:off x="683444" y="2243580"/>
              <a:ext cx="5412560" cy="339365"/>
              <a:chOff x="683444" y="2243580"/>
              <a:chExt cx="5412560" cy="339365"/>
            </a:xfrm>
          </p:grpSpPr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D9D7DA64-9643-5E9F-AB4F-74FCF3AB8AD8}"/>
                  </a:ext>
                </a:extLst>
              </p:cNvPr>
              <p:cNvSpPr/>
              <p:nvPr/>
            </p:nvSpPr>
            <p:spPr>
              <a:xfrm>
                <a:off x="683444" y="2243580"/>
                <a:ext cx="377072" cy="339365"/>
              </a:xfrm>
              <a:prstGeom prst="flowChartConnector">
                <a:avLst/>
              </a:prstGeom>
              <a:solidFill>
                <a:srgbClr val="052F6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1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464E422A-01F1-171B-CB35-5E59754D13B5}"/>
                  </a:ext>
                </a:extLst>
              </p:cNvPr>
              <p:cNvSpPr/>
              <p:nvPr/>
            </p:nvSpPr>
            <p:spPr>
              <a:xfrm>
                <a:off x="1442301" y="2243580"/>
                <a:ext cx="4653703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rgbClr val="0F496F"/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Giới thiệu dự án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B88942-9903-0723-E764-9DD4EB1CC4B0}"/>
                </a:ext>
              </a:extLst>
            </p:cNvPr>
            <p:cNvGrpSpPr/>
            <p:nvPr/>
          </p:nvGrpSpPr>
          <p:grpSpPr>
            <a:xfrm>
              <a:off x="683444" y="3082566"/>
              <a:ext cx="6807268" cy="346434"/>
              <a:chOff x="683444" y="3082566"/>
              <a:chExt cx="6807268" cy="346434"/>
            </a:xfrm>
          </p:grpSpPr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A960C0F1-6EE6-B4EE-1641-27D14DB4C37D}"/>
                  </a:ext>
                </a:extLst>
              </p:cNvPr>
              <p:cNvSpPr/>
              <p:nvPr/>
            </p:nvSpPr>
            <p:spPr>
              <a:xfrm>
                <a:off x="683444" y="3082566"/>
                <a:ext cx="377072" cy="339365"/>
              </a:xfrm>
              <a:prstGeom prst="flowChartConnector">
                <a:avLst/>
              </a:prstGeom>
              <a:solidFill>
                <a:srgbClr val="052F6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2</a:t>
                </a: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0E283A3-8C1E-8FAE-D615-FBB8862A590A}"/>
                  </a:ext>
                </a:extLst>
              </p:cNvPr>
              <p:cNvSpPr/>
              <p:nvPr/>
            </p:nvSpPr>
            <p:spPr>
              <a:xfrm>
                <a:off x="1442299" y="3089635"/>
                <a:ext cx="6048413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rgbClr val="0F496F"/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Huấn luyện mô hình phát hiện người &amp; bóng trên sân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6419723-B6FC-CBF1-27A5-57D3D64CE33A}"/>
                </a:ext>
              </a:extLst>
            </p:cNvPr>
            <p:cNvGrpSpPr/>
            <p:nvPr/>
          </p:nvGrpSpPr>
          <p:grpSpPr>
            <a:xfrm>
              <a:off x="683444" y="3921552"/>
              <a:ext cx="6928515" cy="353503"/>
              <a:chOff x="683444" y="3921552"/>
              <a:chExt cx="6928515" cy="353503"/>
            </a:xfrm>
          </p:grpSpPr>
          <p:sp>
            <p:nvSpPr>
              <p:cNvPr id="29" name="Flowchart: Connector 28">
                <a:extLst>
                  <a:ext uri="{FF2B5EF4-FFF2-40B4-BE49-F238E27FC236}">
                    <a16:creationId xmlns:a16="http://schemas.microsoft.com/office/drawing/2014/main" id="{E70D5BA2-561E-B429-0419-A81C01B72AA2}"/>
                  </a:ext>
                </a:extLst>
              </p:cNvPr>
              <p:cNvSpPr/>
              <p:nvPr/>
            </p:nvSpPr>
            <p:spPr>
              <a:xfrm>
                <a:off x="683444" y="3921552"/>
                <a:ext cx="377072" cy="339365"/>
              </a:xfrm>
              <a:prstGeom prst="flowChartConnector">
                <a:avLst/>
              </a:prstGeom>
              <a:solidFill>
                <a:srgbClr val="052F6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3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84F1CD0-3DA7-5FDC-C0B8-889E47C821EE}"/>
                  </a:ext>
                </a:extLst>
              </p:cNvPr>
              <p:cNvSpPr/>
              <p:nvPr/>
            </p:nvSpPr>
            <p:spPr>
              <a:xfrm>
                <a:off x="1442297" y="3935690"/>
                <a:ext cx="6169662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rgbClr val="0F496F"/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Huấn luyện mô hình phát hiện điểm đặc trưng sân bóng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75757FE-7804-C213-CC45-C11C1B5D1C59}"/>
                </a:ext>
              </a:extLst>
            </p:cNvPr>
            <p:cNvGrpSpPr/>
            <p:nvPr/>
          </p:nvGrpSpPr>
          <p:grpSpPr>
            <a:xfrm>
              <a:off x="683444" y="4760538"/>
              <a:ext cx="5412552" cy="1227834"/>
              <a:chOff x="683444" y="4760538"/>
              <a:chExt cx="5412552" cy="1227834"/>
            </a:xfrm>
          </p:grpSpPr>
          <p:sp>
            <p:nvSpPr>
              <p:cNvPr id="27" name="Flowchart: Connector 26">
                <a:extLst>
                  <a:ext uri="{FF2B5EF4-FFF2-40B4-BE49-F238E27FC236}">
                    <a16:creationId xmlns:a16="http://schemas.microsoft.com/office/drawing/2014/main" id="{7C650086-CFCF-E606-48E5-75664CF21059}"/>
                  </a:ext>
                </a:extLst>
              </p:cNvPr>
              <p:cNvSpPr/>
              <p:nvPr/>
            </p:nvSpPr>
            <p:spPr>
              <a:xfrm>
                <a:off x="683444" y="4760538"/>
                <a:ext cx="377072" cy="339365"/>
              </a:xfrm>
              <a:prstGeom prst="flowChartConnector">
                <a:avLst/>
              </a:prstGeom>
              <a:solidFill>
                <a:srgbClr val="052F6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4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E78345B-739E-13BD-1D55-8D30465BDC7A}"/>
                  </a:ext>
                </a:extLst>
              </p:cNvPr>
              <p:cNvSpPr/>
              <p:nvPr/>
            </p:nvSpPr>
            <p:spPr>
              <a:xfrm>
                <a:off x="1442297" y="4781745"/>
                <a:ext cx="4653699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rgbClr val="0F496F"/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Tracking các vật thể trên sân</a:t>
                </a:r>
              </a:p>
            </p:txBody>
          </p:sp>
          <p:sp>
            <p:nvSpPr>
              <p:cNvPr id="2" name="Flowchart: Connector 1">
                <a:extLst>
                  <a:ext uri="{FF2B5EF4-FFF2-40B4-BE49-F238E27FC236}">
                    <a16:creationId xmlns:a16="http://schemas.microsoft.com/office/drawing/2014/main" id="{9F4D81DE-848E-120D-E336-89E547C5B523}"/>
                  </a:ext>
                </a:extLst>
              </p:cNvPr>
              <p:cNvSpPr/>
              <p:nvPr/>
            </p:nvSpPr>
            <p:spPr>
              <a:xfrm>
                <a:off x="683444" y="5627800"/>
                <a:ext cx="377072" cy="339365"/>
              </a:xfrm>
              <a:prstGeom prst="flowChartConnector">
                <a:avLst/>
              </a:prstGeom>
              <a:solidFill>
                <a:srgbClr val="052F6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5</a:t>
                </a:r>
              </a:p>
            </p:txBody>
          </p:sp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026776E-E14B-CC87-FF25-F9E5DDC64F35}"/>
                  </a:ext>
                </a:extLst>
              </p:cNvPr>
              <p:cNvSpPr/>
              <p:nvPr/>
            </p:nvSpPr>
            <p:spPr>
              <a:xfrm>
                <a:off x="1442297" y="5649007"/>
                <a:ext cx="4653699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rgbClr val="0F496F"/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Chiếu vật thể lên 2D Map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E4466-0AF6-B251-1912-9DA6501AB5FA}"/>
              </a:ext>
            </a:extLst>
          </p:cNvPr>
          <p:cNvGrpSpPr/>
          <p:nvPr/>
        </p:nvGrpSpPr>
        <p:grpSpPr>
          <a:xfrm>
            <a:off x="1" y="0"/>
            <a:ext cx="12191999" cy="862445"/>
            <a:chOff x="0" y="0"/>
            <a:chExt cx="12191999" cy="86244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93C09D-8706-8A65-4025-EF015B327058}"/>
                </a:ext>
              </a:extLst>
            </p:cNvPr>
            <p:cNvGrpSpPr/>
            <p:nvPr/>
          </p:nvGrpSpPr>
          <p:grpSpPr>
            <a:xfrm>
              <a:off x="0" y="0"/>
              <a:ext cx="12191999" cy="862445"/>
              <a:chOff x="0" y="0"/>
              <a:chExt cx="12191999" cy="86244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84737F-5656-FA5D-2130-1F243552D767}"/>
                  </a:ext>
                </a:extLst>
              </p:cNvPr>
              <p:cNvSpPr/>
              <p:nvPr/>
            </p:nvSpPr>
            <p:spPr>
              <a:xfrm>
                <a:off x="0" y="0"/>
                <a:ext cx="12191999" cy="862445"/>
              </a:xfrm>
              <a:prstGeom prst="rect">
                <a:avLst/>
              </a:prstGeom>
              <a:solidFill>
                <a:srgbClr val="052F61"/>
              </a:solidFill>
              <a:ln>
                <a:solidFill>
                  <a:schemeClr val="accent1">
                    <a:shade val="15000"/>
                    <a:hueMod val="94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6EEAECF-CF0C-E066-D12D-86570F6E7A46}"/>
                  </a:ext>
                </a:extLst>
              </p:cNvPr>
              <p:cNvSpPr/>
              <p:nvPr/>
            </p:nvSpPr>
            <p:spPr>
              <a:xfrm>
                <a:off x="244508" y="181410"/>
                <a:ext cx="1792110" cy="4996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NỘI DUNG</a:t>
                </a:r>
              </a:p>
            </p:txBody>
          </p:sp>
        </p:grpSp>
        <p:pic>
          <p:nvPicPr>
            <p:cNvPr id="37" name="Picture 10" descr="Các học phần trong chương trình Khoa học dữ liệu | Data Science">
              <a:extLst>
                <a:ext uri="{FF2B5EF4-FFF2-40B4-BE49-F238E27FC236}">
                  <a16:creationId xmlns:a16="http://schemas.microsoft.com/office/drawing/2014/main" id="{31274FF8-737B-F529-48DD-D25B58D09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6790" y="181410"/>
              <a:ext cx="1112617" cy="571344"/>
            </a:xfrm>
            <a:prstGeom prst="roundRect">
              <a:avLst>
                <a:gd name="adj" fmla="val 22745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42463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E5CD5-0D65-E137-A3B7-4DA68076A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44286-0128-A3C1-A923-EFE1299DD5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CE87F7-041F-B082-8C51-1DC3EC0372D1}"/>
              </a:ext>
            </a:extLst>
          </p:cNvPr>
          <p:cNvGrpSpPr/>
          <p:nvPr/>
        </p:nvGrpSpPr>
        <p:grpSpPr>
          <a:xfrm>
            <a:off x="1432419" y="1990235"/>
            <a:ext cx="8128140" cy="3744792"/>
            <a:chOff x="683444" y="2243580"/>
            <a:chExt cx="6928515" cy="374479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AE21E7-376E-DD58-61D1-C585A0492927}"/>
                </a:ext>
              </a:extLst>
            </p:cNvPr>
            <p:cNvGrpSpPr/>
            <p:nvPr/>
          </p:nvGrpSpPr>
          <p:grpSpPr>
            <a:xfrm>
              <a:off x="683444" y="2243580"/>
              <a:ext cx="5412560" cy="339365"/>
              <a:chOff x="683444" y="2243580"/>
              <a:chExt cx="5412560" cy="339365"/>
            </a:xfrm>
          </p:grpSpPr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8A49764A-7D0F-F06E-B518-41746C91CD75}"/>
                  </a:ext>
                </a:extLst>
              </p:cNvPr>
              <p:cNvSpPr/>
              <p:nvPr/>
            </p:nvSpPr>
            <p:spPr>
              <a:xfrm>
                <a:off x="683444" y="2243580"/>
                <a:ext cx="377072" cy="339365"/>
              </a:xfrm>
              <a:prstGeom prst="flowChartConnector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1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AB085DAD-8C94-B888-F39C-06A9A047C24D}"/>
                  </a:ext>
                </a:extLst>
              </p:cNvPr>
              <p:cNvSpPr/>
              <p:nvPr/>
            </p:nvSpPr>
            <p:spPr>
              <a:xfrm>
                <a:off x="1442301" y="2243580"/>
                <a:ext cx="4653703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Giới thiệu dự án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76DBD8F-3727-72BD-5E90-64F741D223AB}"/>
                </a:ext>
              </a:extLst>
            </p:cNvPr>
            <p:cNvGrpSpPr/>
            <p:nvPr/>
          </p:nvGrpSpPr>
          <p:grpSpPr>
            <a:xfrm>
              <a:off x="683444" y="3082566"/>
              <a:ext cx="6807268" cy="346434"/>
              <a:chOff x="683444" y="3082566"/>
              <a:chExt cx="6807268" cy="346434"/>
            </a:xfrm>
          </p:grpSpPr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26412AB7-2686-C8FD-9D50-9162F4125D7D}"/>
                  </a:ext>
                </a:extLst>
              </p:cNvPr>
              <p:cNvSpPr/>
              <p:nvPr/>
            </p:nvSpPr>
            <p:spPr>
              <a:xfrm>
                <a:off x="683444" y="3082566"/>
                <a:ext cx="377072" cy="339365"/>
              </a:xfrm>
              <a:prstGeom prst="flowChartConnector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2</a:t>
                </a: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5FA54BC-3AA1-5ED8-65FE-CE13F3E68142}"/>
                  </a:ext>
                </a:extLst>
              </p:cNvPr>
              <p:cNvSpPr/>
              <p:nvPr/>
            </p:nvSpPr>
            <p:spPr>
              <a:xfrm>
                <a:off x="1442299" y="3089635"/>
                <a:ext cx="6048413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Huấn luyện mô hình phát hiện người &amp; bóng trên sân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FA5CE41-037F-008C-2943-D13053A4A41F}"/>
                </a:ext>
              </a:extLst>
            </p:cNvPr>
            <p:cNvGrpSpPr/>
            <p:nvPr/>
          </p:nvGrpSpPr>
          <p:grpSpPr>
            <a:xfrm>
              <a:off x="683444" y="3921552"/>
              <a:ext cx="6928515" cy="353503"/>
              <a:chOff x="683444" y="3921552"/>
              <a:chExt cx="6928515" cy="353503"/>
            </a:xfrm>
          </p:grpSpPr>
          <p:sp>
            <p:nvSpPr>
              <p:cNvPr id="29" name="Flowchart: Connector 28">
                <a:extLst>
                  <a:ext uri="{FF2B5EF4-FFF2-40B4-BE49-F238E27FC236}">
                    <a16:creationId xmlns:a16="http://schemas.microsoft.com/office/drawing/2014/main" id="{97698DA9-80B6-AD8D-E2ED-7F9F4F89ACD2}"/>
                  </a:ext>
                </a:extLst>
              </p:cNvPr>
              <p:cNvSpPr/>
              <p:nvPr/>
            </p:nvSpPr>
            <p:spPr>
              <a:xfrm>
                <a:off x="683444" y="3921552"/>
                <a:ext cx="377072" cy="339365"/>
              </a:xfrm>
              <a:prstGeom prst="flowChartConnector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3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9CC7089-512E-8FE4-BD78-2EB4BB300743}"/>
                  </a:ext>
                </a:extLst>
              </p:cNvPr>
              <p:cNvSpPr/>
              <p:nvPr/>
            </p:nvSpPr>
            <p:spPr>
              <a:xfrm>
                <a:off x="1442297" y="3935690"/>
                <a:ext cx="6169662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Huấn luyện mô hình phát hiện điểm đặc trưng sân bóng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D9F426B-1258-912E-B9EE-906C4EA3906E}"/>
                </a:ext>
              </a:extLst>
            </p:cNvPr>
            <p:cNvGrpSpPr/>
            <p:nvPr/>
          </p:nvGrpSpPr>
          <p:grpSpPr>
            <a:xfrm>
              <a:off x="683444" y="4760538"/>
              <a:ext cx="5412552" cy="1227834"/>
              <a:chOff x="683444" y="4760538"/>
              <a:chExt cx="5412552" cy="1227834"/>
            </a:xfrm>
          </p:grpSpPr>
          <p:sp>
            <p:nvSpPr>
              <p:cNvPr id="27" name="Flowchart: Connector 26">
                <a:extLst>
                  <a:ext uri="{FF2B5EF4-FFF2-40B4-BE49-F238E27FC236}">
                    <a16:creationId xmlns:a16="http://schemas.microsoft.com/office/drawing/2014/main" id="{7442E349-9211-5826-2CEC-C38079AFB8D9}"/>
                  </a:ext>
                </a:extLst>
              </p:cNvPr>
              <p:cNvSpPr/>
              <p:nvPr/>
            </p:nvSpPr>
            <p:spPr>
              <a:xfrm>
                <a:off x="683444" y="4760538"/>
                <a:ext cx="377072" cy="339365"/>
              </a:xfrm>
              <a:prstGeom prst="flowChartConnector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4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006CA2CF-1DC2-A00B-848D-FDC72AB84182}"/>
                  </a:ext>
                </a:extLst>
              </p:cNvPr>
              <p:cNvSpPr/>
              <p:nvPr/>
            </p:nvSpPr>
            <p:spPr>
              <a:xfrm>
                <a:off x="1442297" y="4781745"/>
                <a:ext cx="4653699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Tracking các vật thể trên sân</a:t>
                </a:r>
              </a:p>
            </p:txBody>
          </p:sp>
          <p:sp>
            <p:nvSpPr>
              <p:cNvPr id="2" name="Flowchart: Connector 1">
                <a:extLst>
                  <a:ext uri="{FF2B5EF4-FFF2-40B4-BE49-F238E27FC236}">
                    <a16:creationId xmlns:a16="http://schemas.microsoft.com/office/drawing/2014/main" id="{576345C7-1768-D38E-188E-7E081F1F15BC}"/>
                  </a:ext>
                </a:extLst>
              </p:cNvPr>
              <p:cNvSpPr/>
              <p:nvPr/>
            </p:nvSpPr>
            <p:spPr>
              <a:xfrm>
                <a:off x="683444" y="5627800"/>
                <a:ext cx="377072" cy="339365"/>
              </a:xfrm>
              <a:prstGeom prst="flowChartConnector">
                <a:avLst/>
              </a:prstGeom>
              <a:solidFill>
                <a:srgbClr val="052F6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5</a:t>
                </a:r>
              </a:p>
            </p:txBody>
          </p:sp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6C8A66C-FA50-D696-140F-223BB8B0EEFE}"/>
                  </a:ext>
                </a:extLst>
              </p:cNvPr>
              <p:cNvSpPr/>
              <p:nvPr/>
            </p:nvSpPr>
            <p:spPr>
              <a:xfrm>
                <a:off x="1442297" y="5649007"/>
                <a:ext cx="4653699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rgbClr val="0F496F"/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Chiếu vật thể lên 2D Map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680EAA-FFC2-337B-C66C-CFC077782FE4}"/>
              </a:ext>
            </a:extLst>
          </p:cNvPr>
          <p:cNvGrpSpPr/>
          <p:nvPr/>
        </p:nvGrpSpPr>
        <p:grpSpPr>
          <a:xfrm>
            <a:off x="1" y="0"/>
            <a:ext cx="12191999" cy="862445"/>
            <a:chOff x="0" y="0"/>
            <a:chExt cx="12191999" cy="86244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FA41CDA-C565-3DBE-ECCB-215E1E3B17E0}"/>
                </a:ext>
              </a:extLst>
            </p:cNvPr>
            <p:cNvGrpSpPr/>
            <p:nvPr/>
          </p:nvGrpSpPr>
          <p:grpSpPr>
            <a:xfrm>
              <a:off x="0" y="0"/>
              <a:ext cx="12191999" cy="862445"/>
              <a:chOff x="0" y="0"/>
              <a:chExt cx="12191999" cy="86244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D9C5DB4-4AB4-5C40-4569-21D27A3C78F2}"/>
                  </a:ext>
                </a:extLst>
              </p:cNvPr>
              <p:cNvSpPr/>
              <p:nvPr/>
            </p:nvSpPr>
            <p:spPr>
              <a:xfrm>
                <a:off x="0" y="0"/>
                <a:ext cx="12191999" cy="862445"/>
              </a:xfrm>
              <a:prstGeom prst="rect">
                <a:avLst/>
              </a:prstGeom>
              <a:solidFill>
                <a:srgbClr val="052F61"/>
              </a:solidFill>
              <a:ln>
                <a:solidFill>
                  <a:schemeClr val="accent1">
                    <a:shade val="15000"/>
                    <a:hueMod val="94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578E006-8B69-A031-A7ED-6A3D5DD89D65}"/>
                  </a:ext>
                </a:extLst>
              </p:cNvPr>
              <p:cNvSpPr/>
              <p:nvPr/>
            </p:nvSpPr>
            <p:spPr>
              <a:xfrm>
                <a:off x="244508" y="181410"/>
                <a:ext cx="1792110" cy="4996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NỘI DUNG</a:t>
                </a:r>
              </a:p>
            </p:txBody>
          </p:sp>
        </p:grpSp>
        <p:pic>
          <p:nvPicPr>
            <p:cNvPr id="37" name="Picture 10" descr="Các học phần trong chương trình Khoa học dữ liệu | Data Science">
              <a:extLst>
                <a:ext uri="{FF2B5EF4-FFF2-40B4-BE49-F238E27FC236}">
                  <a16:creationId xmlns:a16="http://schemas.microsoft.com/office/drawing/2014/main" id="{E319EB2A-E977-FEBA-C8DE-FFF5AD4D3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6790" y="181410"/>
              <a:ext cx="1112617" cy="571344"/>
            </a:xfrm>
            <a:prstGeom prst="roundRect">
              <a:avLst>
                <a:gd name="adj" fmla="val 22745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080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B09A-5DB9-5A87-8D25-C0A3F232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AEBBFA-EC17-3DF5-2B94-2FB54BE08C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B1590A-C9AB-49BF-7F29-E3822FF4CE48}"/>
              </a:ext>
            </a:extLst>
          </p:cNvPr>
          <p:cNvGrpSpPr/>
          <p:nvPr/>
        </p:nvGrpSpPr>
        <p:grpSpPr>
          <a:xfrm>
            <a:off x="1" y="0"/>
            <a:ext cx="12191999" cy="862445"/>
            <a:chOff x="0" y="0"/>
            <a:chExt cx="12191999" cy="8624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CA67FEA-E09B-6EB4-B43B-C5896088543D}"/>
                </a:ext>
              </a:extLst>
            </p:cNvPr>
            <p:cNvGrpSpPr/>
            <p:nvPr/>
          </p:nvGrpSpPr>
          <p:grpSpPr>
            <a:xfrm>
              <a:off x="0" y="0"/>
              <a:ext cx="12191999" cy="862445"/>
              <a:chOff x="0" y="0"/>
              <a:chExt cx="12191999" cy="86244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A6C7D1-633E-8EEE-333D-41FB833A8471}"/>
                  </a:ext>
                </a:extLst>
              </p:cNvPr>
              <p:cNvSpPr/>
              <p:nvPr/>
            </p:nvSpPr>
            <p:spPr>
              <a:xfrm>
                <a:off x="0" y="0"/>
                <a:ext cx="12191999" cy="862445"/>
              </a:xfrm>
              <a:prstGeom prst="rect">
                <a:avLst/>
              </a:prstGeom>
              <a:solidFill>
                <a:srgbClr val="052F61"/>
              </a:solidFill>
              <a:ln>
                <a:solidFill>
                  <a:schemeClr val="accent1">
                    <a:shade val="15000"/>
                    <a:hueMod val="94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6DC1548-504E-0460-7EF6-947D3FF15832}"/>
                  </a:ext>
                </a:extLst>
              </p:cNvPr>
              <p:cNvSpPr/>
              <p:nvPr/>
            </p:nvSpPr>
            <p:spPr>
              <a:xfrm>
                <a:off x="244507" y="181410"/>
                <a:ext cx="6278212" cy="4996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5</a:t>
                </a:r>
                <a:r>
                  <a:rPr lang="vi-VN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.</a:t>
                </a:r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1 Biến đối phối cảnh Homography</a:t>
                </a:r>
              </a:p>
            </p:txBody>
          </p:sp>
        </p:grpSp>
        <p:pic>
          <p:nvPicPr>
            <p:cNvPr id="7" name="Picture 10" descr="Các học phần trong chương trình Khoa học dữ liệu | Data Science">
              <a:extLst>
                <a:ext uri="{FF2B5EF4-FFF2-40B4-BE49-F238E27FC236}">
                  <a16:creationId xmlns:a16="http://schemas.microsoft.com/office/drawing/2014/main" id="{08A86ED6-2D5B-B419-8B3C-B724568D5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6790" y="181410"/>
              <a:ext cx="1112617" cy="571344"/>
            </a:xfrm>
            <a:prstGeom prst="roundRect">
              <a:avLst>
                <a:gd name="adj" fmla="val 22745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66" name="Picture 2" descr="không xác định">
            <a:extLst>
              <a:ext uri="{FF2B5EF4-FFF2-40B4-BE49-F238E27FC236}">
                <a16:creationId xmlns:a16="http://schemas.microsoft.com/office/drawing/2014/main" id="{497D3359-EAEE-888E-6FD1-E52C988F5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133" y="1284064"/>
            <a:ext cx="4208917" cy="257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4822696E-5616-52F0-4406-5A93CAA4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57" y="4857247"/>
            <a:ext cx="2788967" cy="173731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C22BB54-0CF2-F187-E916-43F0E089B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517" y="1204628"/>
            <a:ext cx="2788967" cy="159411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D9CFE735-675B-DCFE-6C36-E58F0CEB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270" y="4499387"/>
            <a:ext cx="35052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quals 10">
            <a:extLst>
              <a:ext uri="{FF2B5EF4-FFF2-40B4-BE49-F238E27FC236}">
                <a16:creationId xmlns:a16="http://schemas.microsoft.com/office/drawing/2014/main" id="{F374062A-CEB9-0805-F85D-371965BBDA97}"/>
              </a:ext>
            </a:extLst>
          </p:cNvPr>
          <p:cNvSpPr/>
          <p:nvPr/>
        </p:nvSpPr>
        <p:spPr>
          <a:xfrm>
            <a:off x="5314992" y="5523993"/>
            <a:ext cx="859971" cy="403822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4F0B16-85C8-E4A9-54CD-E27953AA657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119" t="60478" r="22889"/>
          <a:stretch>
            <a:fillRect/>
          </a:stretch>
        </p:blipFill>
        <p:spPr>
          <a:xfrm>
            <a:off x="1402747" y="3316182"/>
            <a:ext cx="2788967" cy="108808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7F09CDE-76C6-6F6B-8F2A-BAE7031D3712}"/>
              </a:ext>
            </a:extLst>
          </p:cNvPr>
          <p:cNvSpPr/>
          <p:nvPr/>
        </p:nvSpPr>
        <p:spPr>
          <a:xfrm rot="5400000">
            <a:off x="2584751" y="2908900"/>
            <a:ext cx="329816" cy="329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22AAA66-0E3B-DDBA-6506-00FC444F4819}"/>
              </a:ext>
            </a:extLst>
          </p:cNvPr>
          <p:cNvSpPr/>
          <p:nvPr/>
        </p:nvSpPr>
        <p:spPr>
          <a:xfrm rot="5400000">
            <a:off x="2564430" y="4465224"/>
            <a:ext cx="329816" cy="329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D23F6-D3D4-F30D-A295-0FB0277BAF91}"/>
              </a:ext>
            </a:extLst>
          </p:cNvPr>
          <p:cNvSpPr txBox="1"/>
          <p:nvPr/>
        </p:nvSpPr>
        <p:spPr>
          <a:xfrm>
            <a:off x="6701903" y="1501610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Tối thiểu 4 điểm</a:t>
            </a:r>
          </a:p>
        </p:txBody>
      </p:sp>
    </p:spTree>
    <p:extLst>
      <p:ext uri="{BB962C8B-B14F-4D97-AF65-F5344CB8AC3E}">
        <p14:creationId xmlns:p14="http://schemas.microsoft.com/office/powerpoint/2010/main" val="1060744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67B3D-61FB-CFA4-07F2-FA6A34D64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C9711C-8F07-0A08-315A-14FA5D9418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CFBFA7-1195-397F-5955-40E50C78C805}"/>
              </a:ext>
            </a:extLst>
          </p:cNvPr>
          <p:cNvGrpSpPr/>
          <p:nvPr/>
        </p:nvGrpSpPr>
        <p:grpSpPr>
          <a:xfrm>
            <a:off x="1" y="0"/>
            <a:ext cx="12191999" cy="862445"/>
            <a:chOff x="0" y="0"/>
            <a:chExt cx="12191999" cy="8624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C809017-8B32-5FB5-27AA-45552947BC86}"/>
                </a:ext>
              </a:extLst>
            </p:cNvPr>
            <p:cNvGrpSpPr/>
            <p:nvPr/>
          </p:nvGrpSpPr>
          <p:grpSpPr>
            <a:xfrm>
              <a:off x="0" y="0"/>
              <a:ext cx="12191999" cy="862445"/>
              <a:chOff x="0" y="0"/>
              <a:chExt cx="12191999" cy="86244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B508623-3825-BBA2-A3C9-A495A7C09C17}"/>
                  </a:ext>
                </a:extLst>
              </p:cNvPr>
              <p:cNvSpPr/>
              <p:nvPr/>
            </p:nvSpPr>
            <p:spPr>
              <a:xfrm>
                <a:off x="0" y="0"/>
                <a:ext cx="12191999" cy="862445"/>
              </a:xfrm>
              <a:prstGeom prst="rect">
                <a:avLst/>
              </a:prstGeom>
              <a:solidFill>
                <a:srgbClr val="052F61"/>
              </a:solidFill>
              <a:ln>
                <a:solidFill>
                  <a:schemeClr val="accent1">
                    <a:shade val="15000"/>
                    <a:hueMod val="94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AFBD68-A801-A009-7E3C-6C9AFDB8F9AF}"/>
                  </a:ext>
                </a:extLst>
              </p:cNvPr>
              <p:cNvSpPr/>
              <p:nvPr/>
            </p:nvSpPr>
            <p:spPr>
              <a:xfrm>
                <a:off x="244507" y="181410"/>
                <a:ext cx="6278212" cy="4996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5</a:t>
                </a:r>
                <a:r>
                  <a:rPr lang="vi-VN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.</a:t>
                </a:r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2 Vẽ sơ đồ Voronoi</a:t>
                </a:r>
              </a:p>
            </p:txBody>
          </p:sp>
        </p:grpSp>
        <p:pic>
          <p:nvPicPr>
            <p:cNvPr id="7" name="Picture 10" descr="Các học phần trong chương trình Khoa học dữ liệu | Data Science">
              <a:extLst>
                <a:ext uri="{FF2B5EF4-FFF2-40B4-BE49-F238E27FC236}">
                  <a16:creationId xmlns:a16="http://schemas.microsoft.com/office/drawing/2014/main" id="{3D77CA69-5033-D975-3A5D-5DF155E887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6790" y="181410"/>
              <a:ext cx="1112617" cy="571344"/>
            </a:xfrm>
            <a:prstGeom prst="roundRect">
              <a:avLst>
                <a:gd name="adj" fmla="val 22745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8">
            <a:extLst>
              <a:ext uri="{FF2B5EF4-FFF2-40B4-BE49-F238E27FC236}">
                <a16:creationId xmlns:a16="http://schemas.microsoft.com/office/drawing/2014/main" id="{8B2441A0-7620-BFED-9D20-F4F0F7267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17122" y="2523005"/>
            <a:ext cx="3502152" cy="217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420EFDD2-E42A-7DB8-0510-269F91102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406400" y="2523581"/>
            <a:ext cx="35052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2B9D8896-D832-1576-B366-9C30F287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109364" y="2518818"/>
            <a:ext cx="35052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CAEED-3644-CD7E-5FC1-B285C2542605}"/>
                  </a:ext>
                </a:extLst>
              </p:cNvPr>
              <p:cNvSpPr txBox="1"/>
              <p:nvPr/>
            </p:nvSpPr>
            <p:spPr>
              <a:xfrm>
                <a:off x="2477452" y="2234987"/>
                <a:ext cx="2521268" cy="2155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ysClr val="windowText" lastClr="000000"/>
                    </a:solidFill>
                  </a:rPr>
                  <a:t>Khoảng cách mỗi pixel đến cầu thủ gần nhất mỗi đội. Gần đội nào hơn -&gt; đội đó kiểm soát pixel đó.</a:t>
                </a:r>
              </a:p>
              <a:p>
                <a:endParaRPr lang="en-US">
                  <a:solidFill>
                    <a:sysClr val="windowText" lastClr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𝑟𝑔𝑚𝑖𝑛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sz="240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CAEED-3644-CD7E-5FC1-B285C2542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452" y="2234987"/>
                <a:ext cx="2521268" cy="2155398"/>
              </a:xfrm>
              <a:prstGeom prst="rect">
                <a:avLst/>
              </a:prstGeom>
              <a:blipFill>
                <a:blip r:embed="rId8"/>
                <a:stretch>
                  <a:fillRect l="-1932" t="-1700" r="-1932" b="-1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8C809B-BB90-745C-D6F5-C9F93ABA7FC4}"/>
                  </a:ext>
                </a:extLst>
              </p:cNvPr>
              <p:cNvSpPr txBox="1"/>
              <p:nvPr/>
            </p:nvSpPr>
            <p:spPr>
              <a:xfrm>
                <a:off x="7220040" y="2317252"/>
                <a:ext cx="2348400" cy="133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Tahoma (Body) (Body)"/>
                  </a:rPr>
                  <a:t>Thêm h</a:t>
                </a:r>
                <a:r>
                  <a:rPr lang="en-US" i="0">
                    <a:solidFill>
                      <a:schemeClr val="bg1"/>
                    </a:solidFill>
                    <a:latin typeface="Tahoma (Body) (Body)"/>
                  </a:rPr>
                  <a:t>ệ số blend màu</a:t>
                </a:r>
                <a:endParaRPr lang="en-US">
                  <a:solidFill>
                    <a:schemeClr val="bg1"/>
                  </a:solidFill>
                  <a:latin typeface="Tahoma (Body) (Body)"/>
                </a:endParaRPr>
              </a:p>
              <a:p>
                <a:endParaRPr lang="en-US" i="0">
                  <a:solidFill>
                    <a:schemeClr val="bg1"/>
                  </a:solidFill>
                  <a:latin typeface="Tahoma (Body) (Body)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8C809B-BB90-745C-D6F5-C9F93ABA7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040" y="2317252"/>
                <a:ext cx="2348400" cy="1331198"/>
              </a:xfrm>
              <a:prstGeom prst="rect">
                <a:avLst/>
              </a:prstGeom>
              <a:blipFill>
                <a:blip r:embed="rId9"/>
                <a:stretch>
                  <a:fillRect l="-5959" t="-5963" r="-5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9323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71C96-D01E-591D-CF11-C5FB9B07A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56BF6D-808E-6D27-B923-1E3D257450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64B52F-E222-3599-BFBB-7B2C3C6E5051}"/>
              </a:ext>
            </a:extLst>
          </p:cNvPr>
          <p:cNvGrpSpPr/>
          <p:nvPr/>
        </p:nvGrpSpPr>
        <p:grpSpPr>
          <a:xfrm>
            <a:off x="1" y="0"/>
            <a:ext cx="12191999" cy="862445"/>
            <a:chOff x="0" y="0"/>
            <a:chExt cx="12191999" cy="8624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C2B65E6-62CB-EDF1-AECD-FFDC53F14260}"/>
                </a:ext>
              </a:extLst>
            </p:cNvPr>
            <p:cNvGrpSpPr/>
            <p:nvPr/>
          </p:nvGrpSpPr>
          <p:grpSpPr>
            <a:xfrm>
              <a:off x="0" y="0"/>
              <a:ext cx="12191999" cy="862445"/>
              <a:chOff x="0" y="0"/>
              <a:chExt cx="12191999" cy="86244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9D24B8F-2D70-5C3B-663F-47CA61F534B5}"/>
                  </a:ext>
                </a:extLst>
              </p:cNvPr>
              <p:cNvSpPr/>
              <p:nvPr/>
            </p:nvSpPr>
            <p:spPr>
              <a:xfrm>
                <a:off x="0" y="0"/>
                <a:ext cx="12191999" cy="862445"/>
              </a:xfrm>
              <a:prstGeom prst="rect">
                <a:avLst/>
              </a:prstGeom>
              <a:solidFill>
                <a:srgbClr val="052F61"/>
              </a:solidFill>
              <a:ln>
                <a:solidFill>
                  <a:schemeClr val="accent1">
                    <a:shade val="15000"/>
                    <a:hueMod val="94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207C150-7B56-34F1-1B34-E9F0C1B5FAAE}"/>
                  </a:ext>
                </a:extLst>
              </p:cNvPr>
              <p:cNvSpPr/>
              <p:nvPr/>
            </p:nvSpPr>
            <p:spPr>
              <a:xfrm>
                <a:off x="244507" y="181410"/>
                <a:ext cx="6278212" cy="4996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5</a:t>
                </a:r>
                <a:r>
                  <a:rPr lang="vi-VN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.</a:t>
                </a:r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3 Theo dõi đường bóng toàn trận</a:t>
                </a:r>
              </a:p>
            </p:txBody>
          </p:sp>
        </p:grpSp>
        <p:pic>
          <p:nvPicPr>
            <p:cNvPr id="7" name="Picture 10" descr="Các học phần trong chương trình Khoa học dữ liệu | Data Science">
              <a:extLst>
                <a:ext uri="{FF2B5EF4-FFF2-40B4-BE49-F238E27FC236}">
                  <a16:creationId xmlns:a16="http://schemas.microsoft.com/office/drawing/2014/main" id="{1C7EBD2C-D172-CB2D-ADFE-5E77F7E5A0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6790" y="181410"/>
              <a:ext cx="1112617" cy="571344"/>
            </a:xfrm>
            <a:prstGeom prst="roundRect">
              <a:avLst>
                <a:gd name="adj" fmla="val 22745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BFE6B0-2085-100F-37A3-3395658D5DEC}"/>
              </a:ext>
            </a:extLst>
          </p:cNvPr>
          <p:cNvGrpSpPr/>
          <p:nvPr/>
        </p:nvGrpSpPr>
        <p:grpSpPr>
          <a:xfrm>
            <a:off x="2849880" y="1426149"/>
            <a:ext cx="6492240" cy="4186240"/>
            <a:chOff x="3075741" y="1382811"/>
            <a:chExt cx="6492240" cy="41862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23466F0-A812-F566-C2A4-AD79514FBC9B}"/>
                </a:ext>
              </a:extLst>
            </p:cNvPr>
            <p:cNvSpPr/>
            <p:nvPr/>
          </p:nvSpPr>
          <p:spPr>
            <a:xfrm>
              <a:off x="3075741" y="1545691"/>
              <a:ext cx="6492240" cy="40233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42327E8-B6C8-B302-6782-847200FDE355}"/>
                </a:ext>
              </a:extLst>
            </p:cNvPr>
            <p:cNvSpPr txBox="1"/>
            <p:nvPr/>
          </p:nvSpPr>
          <p:spPr>
            <a:xfrm>
              <a:off x="4454763" y="1382811"/>
              <a:ext cx="373419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ysClr val="windowText" lastClr="000000"/>
                  </a:solidFill>
                </a:rPr>
                <a:t>Loại bỏ outliners: Điểm có khoảng cách với điểm trước đó &gt; ngưỡng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17D60E-20A9-6630-8F8B-F7285F2B2BDD}"/>
              </a:ext>
            </a:extLst>
          </p:cNvPr>
          <p:cNvGrpSpPr/>
          <p:nvPr/>
        </p:nvGrpSpPr>
        <p:grpSpPr>
          <a:xfrm>
            <a:off x="214162" y="2636184"/>
            <a:ext cx="11763676" cy="3571876"/>
            <a:chOff x="132748" y="2557462"/>
            <a:chExt cx="11763676" cy="35718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303874-A1A7-C239-4391-44D45460DECD}"/>
                </a:ext>
              </a:extLst>
            </p:cNvPr>
            <p:cNvSpPr/>
            <p:nvPr/>
          </p:nvSpPr>
          <p:spPr>
            <a:xfrm>
              <a:off x="5785090" y="5405120"/>
              <a:ext cx="473336" cy="37014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38" name="Picture 2">
              <a:extLst>
                <a:ext uri="{FF2B5EF4-FFF2-40B4-BE49-F238E27FC236}">
                  <a16:creationId xmlns:a16="http://schemas.microsoft.com/office/drawing/2014/main" id="{C45BED89-E951-F54E-7C76-7987C5BA7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748" y="2557463"/>
              <a:ext cx="5734050" cy="35718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0" name="Picture 4">
              <a:extLst>
                <a:ext uri="{FF2B5EF4-FFF2-40B4-BE49-F238E27FC236}">
                  <a16:creationId xmlns:a16="http://schemas.microsoft.com/office/drawing/2014/main" id="{F39F05A0-33F3-932B-E031-8BFF56E46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2374" y="2557462"/>
              <a:ext cx="5734050" cy="35718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3063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4F91-51DC-A2A5-869A-AE40D935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A6F60-5C05-F409-0C3B-89E9895AC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89F394-B8BA-A45A-328B-878E1F0CE6FE}"/>
              </a:ext>
            </a:extLst>
          </p:cNvPr>
          <p:cNvSpPr/>
          <p:nvPr/>
        </p:nvSpPr>
        <p:spPr>
          <a:xfrm>
            <a:off x="1" y="0"/>
            <a:ext cx="12191999" cy="69098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3F1BD6-A27A-D9A0-AB32-E7928EA734DD}"/>
              </a:ext>
            </a:extLst>
          </p:cNvPr>
          <p:cNvSpPr/>
          <p:nvPr/>
        </p:nvSpPr>
        <p:spPr>
          <a:xfrm>
            <a:off x="0" y="0"/>
            <a:ext cx="12191999" cy="4914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A3334-BE59-9389-71B2-A13787FB5B33}"/>
              </a:ext>
            </a:extLst>
          </p:cNvPr>
          <p:cNvSpPr txBox="1"/>
          <p:nvPr/>
        </p:nvSpPr>
        <p:spPr>
          <a:xfrm>
            <a:off x="1485900" y="1208713"/>
            <a:ext cx="54432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latin typeface="Tahoma (Body)"/>
              </a:rPr>
              <a:t>Cảm ơn thầy đã lắng nghe!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8DEEDCE-9EA7-8F65-0F23-7943B2D30A31}"/>
              </a:ext>
            </a:extLst>
          </p:cNvPr>
          <p:cNvSpPr>
            <a:spLocks noGrp="1"/>
          </p:cNvSpPr>
          <p:nvPr/>
        </p:nvSpPr>
        <p:spPr>
          <a:xfrm>
            <a:off x="2667000" y="5552221"/>
            <a:ext cx="6858000" cy="5244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>
                <a:solidFill>
                  <a:sysClr val="windowText" lastClr="000000"/>
                </a:solidFill>
                <a:latin typeface="Aptos" panose="020B0004020202020204" pitchFamily="34" charset="0"/>
                <a:ea typeface="Calibri" panose="020F0502020204030204" pitchFamily="34" charset="0"/>
              </a:rPr>
              <a:t>Nguyễn Việt Phúc, Nguyễn Khắc Huy, Dương Quang Huy</a:t>
            </a:r>
            <a:endParaRPr lang="en-US" sz="1800">
              <a:solidFill>
                <a:sysClr val="windowText" lastClr="000000"/>
              </a:solidFill>
              <a:latin typeface="Aptos" panose="020B00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13" name="Picture 6" descr="Combo 72 Miếng Dán Sticker Đại học Khoa học Tự nhiên Hà Nội (HUS) - Sticker  Cờ Việt Nam">
            <a:extLst>
              <a:ext uri="{FF2B5EF4-FFF2-40B4-BE49-F238E27FC236}">
                <a16:creationId xmlns:a16="http://schemas.microsoft.com/office/drawing/2014/main" id="{BB12D227-C8ED-E652-3574-D979D34DC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1" t="18727" r="20970" b="23329"/>
          <a:stretch>
            <a:fillRect/>
          </a:stretch>
        </p:blipFill>
        <p:spPr bwMode="auto">
          <a:xfrm>
            <a:off x="10905932" y="3921773"/>
            <a:ext cx="758952" cy="780731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Trường Đại học Khoa học Tự nhiên | ĐHQGHN">
            <a:extLst>
              <a:ext uri="{FF2B5EF4-FFF2-40B4-BE49-F238E27FC236}">
                <a16:creationId xmlns:a16="http://schemas.microsoft.com/office/drawing/2014/main" id="{8613ACB4-283D-07BE-0D88-417BC57F0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837" y="3921773"/>
            <a:ext cx="758588" cy="758588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012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F5E98-A9D5-9B96-ECD5-C2089E178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9EB183E-4DAD-4AEB-E97E-700D92D6F8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EE1C53E-581C-04FC-96A3-D2813D8954E4}"/>
              </a:ext>
            </a:extLst>
          </p:cNvPr>
          <p:cNvGrpSpPr/>
          <p:nvPr/>
        </p:nvGrpSpPr>
        <p:grpSpPr>
          <a:xfrm>
            <a:off x="1" y="0"/>
            <a:ext cx="12191999" cy="862445"/>
            <a:chOff x="0" y="0"/>
            <a:chExt cx="12191999" cy="86244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AF60AD1-15D1-4518-8D22-716D19CAE0EA}"/>
                </a:ext>
              </a:extLst>
            </p:cNvPr>
            <p:cNvGrpSpPr/>
            <p:nvPr/>
          </p:nvGrpSpPr>
          <p:grpSpPr>
            <a:xfrm>
              <a:off x="0" y="0"/>
              <a:ext cx="12191999" cy="862445"/>
              <a:chOff x="0" y="0"/>
              <a:chExt cx="12191999" cy="86244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D8132F-A172-C438-D69A-DAC913EEA3CF}"/>
                  </a:ext>
                </a:extLst>
              </p:cNvPr>
              <p:cNvSpPr/>
              <p:nvPr/>
            </p:nvSpPr>
            <p:spPr>
              <a:xfrm>
                <a:off x="0" y="0"/>
                <a:ext cx="12191999" cy="862445"/>
              </a:xfrm>
              <a:prstGeom prst="rect">
                <a:avLst/>
              </a:prstGeom>
              <a:solidFill>
                <a:srgbClr val="052F61"/>
              </a:solidFill>
              <a:ln>
                <a:solidFill>
                  <a:schemeClr val="accent1">
                    <a:shade val="15000"/>
                    <a:hueMod val="94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8ADACB7-E437-98D2-C12E-5EE2F56E4C42}"/>
                  </a:ext>
                </a:extLst>
              </p:cNvPr>
              <p:cNvSpPr/>
              <p:nvPr/>
            </p:nvSpPr>
            <p:spPr>
              <a:xfrm>
                <a:off x="244508" y="181410"/>
                <a:ext cx="1792110" cy="4996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NỘI DUNG</a:t>
                </a:r>
              </a:p>
            </p:txBody>
          </p:sp>
        </p:grpSp>
        <p:pic>
          <p:nvPicPr>
            <p:cNvPr id="37" name="Picture 10" descr="Các học phần trong chương trình Khoa học dữ liệu | Data Science">
              <a:extLst>
                <a:ext uri="{FF2B5EF4-FFF2-40B4-BE49-F238E27FC236}">
                  <a16:creationId xmlns:a16="http://schemas.microsoft.com/office/drawing/2014/main" id="{74B0A8AC-AEB9-07E7-2507-1099C23E3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6790" y="181410"/>
              <a:ext cx="1112617" cy="571344"/>
            </a:xfrm>
            <a:prstGeom prst="roundRect">
              <a:avLst>
                <a:gd name="adj" fmla="val 22745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E156984-3FA9-31CF-B864-9CA4F2158B66}"/>
              </a:ext>
            </a:extLst>
          </p:cNvPr>
          <p:cNvGrpSpPr/>
          <p:nvPr/>
        </p:nvGrpSpPr>
        <p:grpSpPr>
          <a:xfrm>
            <a:off x="1432419" y="1990235"/>
            <a:ext cx="8128140" cy="3744792"/>
            <a:chOff x="683444" y="2243580"/>
            <a:chExt cx="6928515" cy="374479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3E8F9E-57BF-E515-3D76-5A181E165E64}"/>
                </a:ext>
              </a:extLst>
            </p:cNvPr>
            <p:cNvGrpSpPr/>
            <p:nvPr/>
          </p:nvGrpSpPr>
          <p:grpSpPr>
            <a:xfrm>
              <a:off x="683444" y="2243580"/>
              <a:ext cx="5412560" cy="339365"/>
              <a:chOff x="683444" y="2243580"/>
              <a:chExt cx="5412560" cy="339365"/>
            </a:xfrm>
          </p:grpSpPr>
          <p:sp>
            <p:nvSpPr>
              <p:cNvPr id="15" name="Flowchart: Connector 14">
                <a:extLst>
                  <a:ext uri="{FF2B5EF4-FFF2-40B4-BE49-F238E27FC236}">
                    <a16:creationId xmlns:a16="http://schemas.microsoft.com/office/drawing/2014/main" id="{E13DD79D-CF43-208B-F7B9-A1EF7358AAAD}"/>
                  </a:ext>
                </a:extLst>
              </p:cNvPr>
              <p:cNvSpPr/>
              <p:nvPr/>
            </p:nvSpPr>
            <p:spPr>
              <a:xfrm>
                <a:off x="683444" y="2243580"/>
                <a:ext cx="377072" cy="339365"/>
              </a:xfrm>
              <a:prstGeom prst="flowChartConnector">
                <a:avLst/>
              </a:prstGeom>
              <a:solidFill>
                <a:srgbClr val="052F6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1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9A27B628-F7BA-28BD-3785-2E80C0D4026C}"/>
                  </a:ext>
                </a:extLst>
              </p:cNvPr>
              <p:cNvSpPr/>
              <p:nvPr/>
            </p:nvSpPr>
            <p:spPr>
              <a:xfrm>
                <a:off x="1442301" y="2243580"/>
                <a:ext cx="4653703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rgbClr val="0F496F"/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Giới thiệu dự án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7A97A4B-D2D9-41C0-10B9-7E9A806F57E8}"/>
                </a:ext>
              </a:extLst>
            </p:cNvPr>
            <p:cNvGrpSpPr/>
            <p:nvPr/>
          </p:nvGrpSpPr>
          <p:grpSpPr>
            <a:xfrm>
              <a:off x="683444" y="3082566"/>
              <a:ext cx="6807268" cy="346434"/>
              <a:chOff x="683444" y="3082566"/>
              <a:chExt cx="6807268" cy="346434"/>
            </a:xfrm>
          </p:grpSpPr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574E4336-40C6-8C5F-5549-2648EDFCB844}"/>
                  </a:ext>
                </a:extLst>
              </p:cNvPr>
              <p:cNvSpPr/>
              <p:nvPr/>
            </p:nvSpPr>
            <p:spPr>
              <a:xfrm>
                <a:off x="683444" y="3082566"/>
                <a:ext cx="377072" cy="339365"/>
              </a:xfrm>
              <a:prstGeom prst="flowChartConnector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2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3FE141C8-B3B7-7501-9451-4DF1D745848C}"/>
                  </a:ext>
                </a:extLst>
              </p:cNvPr>
              <p:cNvSpPr/>
              <p:nvPr/>
            </p:nvSpPr>
            <p:spPr>
              <a:xfrm>
                <a:off x="1442299" y="3089635"/>
                <a:ext cx="6048413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Huấn luyện mô hình phát hiện người &amp; bóng trên sân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2C78303-0209-6467-2D27-BF75890630A8}"/>
                </a:ext>
              </a:extLst>
            </p:cNvPr>
            <p:cNvGrpSpPr/>
            <p:nvPr/>
          </p:nvGrpSpPr>
          <p:grpSpPr>
            <a:xfrm>
              <a:off x="683444" y="3921552"/>
              <a:ext cx="6928515" cy="353503"/>
              <a:chOff x="683444" y="3921552"/>
              <a:chExt cx="6928515" cy="353503"/>
            </a:xfrm>
          </p:grpSpPr>
          <p:sp>
            <p:nvSpPr>
              <p:cNvPr id="11" name="Flowchart: Connector 10">
                <a:extLst>
                  <a:ext uri="{FF2B5EF4-FFF2-40B4-BE49-F238E27FC236}">
                    <a16:creationId xmlns:a16="http://schemas.microsoft.com/office/drawing/2014/main" id="{0E93D90C-99F7-28EE-8DDA-B041B057D8EB}"/>
                  </a:ext>
                </a:extLst>
              </p:cNvPr>
              <p:cNvSpPr/>
              <p:nvPr/>
            </p:nvSpPr>
            <p:spPr>
              <a:xfrm>
                <a:off x="683444" y="3921552"/>
                <a:ext cx="377072" cy="339365"/>
              </a:xfrm>
              <a:prstGeom prst="flowChartConnector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3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19F71D2-60B7-80C8-359C-46D15F9D59C5}"/>
                  </a:ext>
                </a:extLst>
              </p:cNvPr>
              <p:cNvSpPr/>
              <p:nvPr/>
            </p:nvSpPr>
            <p:spPr>
              <a:xfrm>
                <a:off x="1442297" y="3935690"/>
                <a:ext cx="6169662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Huấn luyện mô hình phát hiện điểm đặc trưng sân bóng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5924C8F-B140-4FF4-D960-0F1D915B5D36}"/>
                </a:ext>
              </a:extLst>
            </p:cNvPr>
            <p:cNvGrpSpPr/>
            <p:nvPr/>
          </p:nvGrpSpPr>
          <p:grpSpPr>
            <a:xfrm>
              <a:off x="683444" y="4760538"/>
              <a:ext cx="5412552" cy="1227834"/>
              <a:chOff x="683444" y="4760538"/>
              <a:chExt cx="5412552" cy="1227834"/>
            </a:xfrm>
          </p:grpSpPr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8F933111-CA0F-0822-35CA-00571D430A70}"/>
                  </a:ext>
                </a:extLst>
              </p:cNvPr>
              <p:cNvSpPr/>
              <p:nvPr/>
            </p:nvSpPr>
            <p:spPr>
              <a:xfrm>
                <a:off x="683444" y="4760538"/>
                <a:ext cx="377072" cy="339365"/>
              </a:xfrm>
              <a:prstGeom prst="flowChartConnector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4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E35B101C-5EEF-4C3C-58ED-7C247224313E}"/>
                  </a:ext>
                </a:extLst>
              </p:cNvPr>
              <p:cNvSpPr/>
              <p:nvPr/>
            </p:nvSpPr>
            <p:spPr>
              <a:xfrm>
                <a:off x="1442297" y="4781745"/>
                <a:ext cx="4653699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Tracking các vật thể trên sân</a:t>
                </a:r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9747A491-E9FC-C808-B38C-35C1E1ABE921}"/>
                  </a:ext>
                </a:extLst>
              </p:cNvPr>
              <p:cNvSpPr/>
              <p:nvPr/>
            </p:nvSpPr>
            <p:spPr>
              <a:xfrm>
                <a:off x="683444" y="5627800"/>
                <a:ext cx="377072" cy="339365"/>
              </a:xfrm>
              <a:prstGeom prst="flowChartConnector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5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42A7E41-6E1F-F886-3D61-2C5225E85163}"/>
                  </a:ext>
                </a:extLst>
              </p:cNvPr>
              <p:cNvSpPr/>
              <p:nvPr/>
            </p:nvSpPr>
            <p:spPr>
              <a:xfrm>
                <a:off x="1442297" y="5649007"/>
                <a:ext cx="4653699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Chiếu vật thể lên 2D Map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0314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59942-E509-78D4-D832-77A7D6D55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2B0E04-49D4-DE19-B8CF-9DC7B8549F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2A16A7-A2E3-9100-66A2-8C45312B628C}"/>
              </a:ext>
            </a:extLst>
          </p:cNvPr>
          <p:cNvGrpSpPr/>
          <p:nvPr/>
        </p:nvGrpSpPr>
        <p:grpSpPr>
          <a:xfrm>
            <a:off x="1" y="0"/>
            <a:ext cx="12191999" cy="862445"/>
            <a:chOff x="0" y="0"/>
            <a:chExt cx="12191999" cy="8624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F4A341B-55DB-CC08-4F6A-B89F52404768}"/>
                </a:ext>
              </a:extLst>
            </p:cNvPr>
            <p:cNvGrpSpPr/>
            <p:nvPr/>
          </p:nvGrpSpPr>
          <p:grpSpPr>
            <a:xfrm>
              <a:off x="0" y="0"/>
              <a:ext cx="12191999" cy="862445"/>
              <a:chOff x="0" y="0"/>
              <a:chExt cx="12191999" cy="86244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FE6EBE9-26D5-635F-B4F6-17A44282EADB}"/>
                  </a:ext>
                </a:extLst>
              </p:cNvPr>
              <p:cNvSpPr/>
              <p:nvPr/>
            </p:nvSpPr>
            <p:spPr>
              <a:xfrm>
                <a:off x="0" y="0"/>
                <a:ext cx="12191999" cy="862445"/>
              </a:xfrm>
              <a:prstGeom prst="rect">
                <a:avLst/>
              </a:prstGeom>
              <a:solidFill>
                <a:srgbClr val="052F61"/>
              </a:solidFill>
              <a:ln>
                <a:solidFill>
                  <a:schemeClr val="accent1">
                    <a:shade val="15000"/>
                    <a:hueMod val="94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D5D605-349E-7CD6-CF43-856B3FA32654}"/>
                  </a:ext>
                </a:extLst>
              </p:cNvPr>
              <p:cNvSpPr/>
              <p:nvPr/>
            </p:nvSpPr>
            <p:spPr>
              <a:xfrm>
                <a:off x="244507" y="181410"/>
                <a:ext cx="3768691" cy="4996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1.1 </a:t>
                </a:r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Tổng quan dự án</a:t>
                </a:r>
              </a:p>
            </p:txBody>
          </p:sp>
        </p:grpSp>
        <p:pic>
          <p:nvPicPr>
            <p:cNvPr id="7" name="Picture 10" descr="Các học phần trong chương trình Khoa học dữ liệu | Data Science">
              <a:extLst>
                <a:ext uri="{FF2B5EF4-FFF2-40B4-BE49-F238E27FC236}">
                  <a16:creationId xmlns:a16="http://schemas.microsoft.com/office/drawing/2014/main" id="{5223D9F6-C140-61D6-4CEE-32C8D4E1AD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6790" y="181410"/>
              <a:ext cx="1112617" cy="571344"/>
            </a:xfrm>
            <a:prstGeom prst="roundRect">
              <a:avLst>
                <a:gd name="adj" fmla="val 22745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41B916-26C1-2E45-1289-624E232A06A4}"/>
              </a:ext>
            </a:extLst>
          </p:cNvPr>
          <p:cNvSpPr txBox="1"/>
          <p:nvPr/>
        </p:nvSpPr>
        <p:spPr>
          <a:xfrm>
            <a:off x="478188" y="1125178"/>
            <a:ext cx="9874852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vi-VN">
                <a:solidFill>
                  <a:schemeClr val="bg1"/>
                </a:solidFill>
              </a:rPr>
              <a:t>Xây dựng một hệ thống phân tích trận bóng đá </a:t>
            </a:r>
            <a:r>
              <a:rPr lang="en-US">
                <a:solidFill>
                  <a:schemeClr val="bg1"/>
                </a:solidFill>
              </a:rPr>
              <a:t>qua video từ góc nhìn truyền hình bao gồm :</a:t>
            </a:r>
          </a:p>
          <a:p>
            <a:endParaRPr lang="en-US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bg1"/>
                </a:solidFill>
              </a:rPr>
              <a:t>P</a:t>
            </a:r>
            <a:r>
              <a:rPr lang="vi-VN">
                <a:solidFill>
                  <a:schemeClr val="bg1"/>
                </a:solidFill>
              </a:rPr>
              <a:t>hát hiện và theo dõi đối tượng (cầu thủ, thủ môn, trọng tài và bóng) bằng YOLO V8.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vi-VN">
                <a:solidFill>
                  <a:schemeClr val="bg1"/>
                </a:solidFill>
              </a:rPr>
              <a:t>Sử dụng các kỹ thuật</a:t>
            </a:r>
            <a:r>
              <a:rPr lang="en-US">
                <a:solidFill>
                  <a:schemeClr val="bg1"/>
                </a:solidFill>
              </a:rPr>
              <a:t> trích xuất đặc trưng, giảm chiều, phân cụm</a:t>
            </a:r>
            <a:r>
              <a:rPr lang="vi-VN">
                <a:solidFill>
                  <a:schemeClr val="bg1"/>
                </a:solidFill>
              </a:rPr>
              <a:t> để phân chia cầu thủ thành hai đội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bg1"/>
                </a:solidFill>
              </a:rPr>
              <a:t>P</a:t>
            </a:r>
            <a:r>
              <a:rPr lang="vi-VN">
                <a:solidFill>
                  <a:schemeClr val="bg1"/>
                </a:solidFill>
              </a:rPr>
              <a:t>hát hiện các điểm </a:t>
            </a:r>
            <a:r>
              <a:rPr lang="en-US">
                <a:solidFill>
                  <a:schemeClr val="bg1"/>
                </a:solidFill>
              </a:rPr>
              <a:t>đặc trưng</a:t>
            </a:r>
            <a:r>
              <a:rPr lang="vi-VN">
                <a:solidFill>
                  <a:schemeClr val="bg1"/>
                </a:solidFill>
              </a:rPr>
              <a:t> trên sâ</a:t>
            </a:r>
            <a:r>
              <a:rPr lang="en-US">
                <a:solidFill>
                  <a:schemeClr val="bg1"/>
                </a:solidFill>
              </a:rPr>
              <a:t>n (yolo-pose) từ đó biến đối phối cảnh (homography) để tạo góc nhìn 2D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bg1"/>
                </a:solidFill>
              </a:rPr>
              <a:t>Tính toán và trực quan số liệu khác như Sơ đồ Voronoi, bản đồ theo dõi đường bóng.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8606F8-B151-AB21-53B1-9F566FF99F05}"/>
              </a:ext>
            </a:extLst>
          </p:cNvPr>
          <p:cNvGrpSpPr/>
          <p:nvPr/>
        </p:nvGrpSpPr>
        <p:grpSpPr>
          <a:xfrm>
            <a:off x="322271" y="3459480"/>
            <a:ext cx="11547458" cy="3178522"/>
            <a:chOff x="526613" y="3459480"/>
            <a:chExt cx="11547458" cy="317852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F4A9A93-122A-B3AC-4071-F997DD4DD5D4}"/>
                </a:ext>
              </a:extLst>
            </p:cNvPr>
            <p:cNvGrpSpPr/>
            <p:nvPr/>
          </p:nvGrpSpPr>
          <p:grpSpPr>
            <a:xfrm>
              <a:off x="526613" y="3459480"/>
              <a:ext cx="9517532" cy="3178522"/>
              <a:chOff x="1136213" y="3511840"/>
              <a:chExt cx="9517532" cy="3178522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25461318-A652-2396-948F-771AEB54C4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6213" y="3527623"/>
                <a:ext cx="5534794" cy="3162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FB8D7ADE-708B-2BCA-F6DB-5FBEFC3412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6061161" y="4124934"/>
                <a:ext cx="3162738" cy="19681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4E789102-FC17-3248-EA1C-AB3005DCEF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8087437" y="4109356"/>
                <a:ext cx="3163824" cy="1968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4FB179D-9123-B494-5F48-5AE06C703C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506378" y="4055611"/>
              <a:ext cx="3163824" cy="1971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347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5D4C48-47C2-C32E-461B-9913442D37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89D951-70CB-4D3F-7478-608519F59BC4}"/>
              </a:ext>
            </a:extLst>
          </p:cNvPr>
          <p:cNvGrpSpPr/>
          <p:nvPr/>
        </p:nvGrpSpPr>
        <p:grpSpPr>
          <a:xfrm>
            <a:off x="1" y="0"/>
            <a:ext cx="12191999" cy="862445"/>
            <a:chOff x="0" y="0"/>
            <a:chExt cx="12191999" cy="8624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7DF3132-81F5-71F8-7E91-1860CA14EE52}"/>
                </a:ext>
              </a:extLst>
            </p:cNvPr>
            <p:cNvGrpSpPr/>
            <p:nvPr/>
          </p:nvGrpSpPr>
          <p:grpSpPr>
            <a:xfrm>
              <a:off x="0" y="0"/>
              <a:ext cx="12191999" cy="862445"/>
              <a:chOff x="0" y="0"/>
              <a:chExt cx="12191999" cy="86244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ECFE6CF-C6D1-CE3A-D59E-DD87EFF61B9B}"/>
                  </a:ext>
                </a:extLst>
              </p:cNvPr>
              <p:cNvSpPr/>
              <p:nvPr/>
            </p:nvSpPr>
            <p:spPr>
              <a:xfrm>
                <a:off x="0" y="0"/>
                <a:ext cx="12191999" cy="862445"/>
              </a:xfrm>
              <a:prstGeom prst="rect">
                <a:avLst/>
              </a:prstGeom>
              <a:solidFill>
                <a:srgbClr val="052F61"/>
              </a:solidFill>
              <a:ln>
                <a:solidFill>
                  <a:schemeClr val="accent1">
                    <a:shade val="15000"/>
                    <a:hueMod val="94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8D9BD1-E490-BDC0-F368-C31097214B22}"/>
                  </a:ext>
                </a:extLst>
              </p:cNvPr>
              <p:cNvSpPr/>
              <p:nvPr/>
            </p:nvSpPr>
            <p:spPr>
              <a:xfrm>
                <a:off x="244507" y="181410"/>
                <a:ext cx="3768691" cy="4996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1.1 </a:t>
                </a:r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Tổng quan dự án</a:t>
                </a:r>
              </a:p>
            </p:txBody>
          </p:sp>
        </p:grpSp>
        <p:pic>
          <p:nvPicPr>
            <p:cNvPr id="7" name="Picture 10" descr="Các học phần trong chương trình Khoa học dữ liệu | Data Science">
              <a:extLst>
                <a:ext uri="{FF2B5EF4-FFF2-40B4-BE49-F238E27FC236}">
                  <a16:creationId xmlns:a16="http://schemas.microsoft.com/office/drawing/2014/main" id="{47A56429-16C1-3700-F6A9-EED02CC4F7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6790" y="181410"/>
              <a:ext cx="1112617" cy="571344"/>
            </a:xfrm>
            <a:prstGeom prst="roundRect">
              <a:avLst>
                <a:gd name="adj" fmla="val 22745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699D897-C2FB-E107-EE2A-5C80F9788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84" y="1331751"/>
            <a:ext cx="9074633" cy="508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138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6573A-CA3D-F520-A7F2-6BEE79A3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AADD74-8E7B-8E8D-39CE-77027583FE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850AA6C-94A8-1AA8-ED2F-A9117B1ABADA}"/>
              </a:ext>
            </a:extLst>
          </p:cNvPr>
          <p:cNvGrpSpPr/>
          <p:nvPr/>
        </p:nvGrpSpPr>
        <p:grpSpPr>
          <a:xfrm>
            <a:off x="1" y="0"/>
            <a:ext cx="12191999" cy="862445"/>
            <a:chOff x="0" y="0"/>
            <a:chExt cx="12191999" cy="8624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6287AF6-63DD-BBA2-90AD-C9F2278B6E14}"/>
                </a:ext>
              </a:extLst>
            </p:cNvPr>
            <p:cNvGrpSpPr/>
            <p:nvPr/>
          </p:nvGrpSpPr>
          <p:grpSpPr>
            <a:xfrm>
              <a:off x="0" y="0"/>
              <a:ext cx="12191999" cy="862445"/>
              <a:chOff x="0" y="0"/>
              <a:chExt cx="12191999" cy="86244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6CBFF17-1EE1-FA9E-FBAC-2125D5C755CE}"/>
                  </a:ext>
                </a:extLst>
              </p:cNvPr>
              <p:cNvSpPr/>
              <p:nvPr/>
            </p:nvSpPr>
            <p:spPr>
              <a:xfrm>
                <a:off x="0" y="0"/>
                <a:ext cx="12191999" cy="862445"/>
              </a:xfrm>
              <a:prstGeom prst="rect">
                <a:avLst/>
              </a:prstGeom>
              <a:solidFill>
                <a:srgbClr val="052F61"/>
              </a:solidFill>
              <a:ln>
                <a:solidFill>
                  <a:schemeClr val="accent1">
                    <a:shade val="15000"/>
                    <a:hueMod val="94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02BE271-95AA-A383-71B7-2F54F35DA266}"/>
                  </a:ext>
                </a:extLst>
              </p:cNvPr>
              <p:cNvSpPr/>
              <p:nvPr/>
            </p:nvSpPr>
            <p:spPr>
              <a:xfrm>
                <a:off x="244507" y="181410"/>
                <a:ext cx="4154772" cy="4996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1.1 </a:t>
                </a:r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Tổng quan dữ liệu</a:t>
                </a:r>
              </a:p>
            </p:txBody>
          </p:sp>
        </p:grpSp>
        <p:pic>
          <p:nvPicPr>
            <p:cNvPr id="7" name="Picture 10" descr="Các học phần trong chương trình Khoa học dữ liệu | Data Science">
              <a:extLst>
                <a:ext uri="{FF2B5EF4-FFF2-40B4-BE49-F238E27FC236}">
                  <a16:creationId xmlns:a16="http://schemas.microsoft.com/office/drawing/2014/main" id="{BE827E54-1E06-28A0-6119-EBB4F2AB54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6790" y="181410"/>
              <a:ext cx="1112617" cy="571344"/>
            </a:xfrm>
            <a:prstGeom prst="roundRect">
              <a:avLst>
                <a:gd name="adj" fmla="val 22745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C950D09-A1D8-07AE-3E51-F81555D9DB22}"/>
              </a:ext>
            </a:extLst>
          </p:cNvPr>
          <p:cNvSpPr txBox="1"/>
          <p:nvPr/>
        </p:nvSpPr>
        <p:spPr>
          <a:xfrm>
            <a:off x="478188" y="1125178"/>
            <a:ext cx="10758772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fontAlgn="base"/>
            <a:r>
              <a:rPr lang="en-US">
                <a:solidFill>
                  <a:sysClr val="windowText" lastClr="000000"/>
                </a:solidFill>
              </a:rPr>
              <a:t>Toàn bộ dữ án sử dụng bộ dữ liệu </a:t>
            </a:r>
            <a:r>
              <a:rPr lang="sv-SE" i="1">
                <a:solidFill>
                  <a:sysClr val="windowText" lastClr="000000"/>
                </a:solidFill>
              </a:rPr>
              <a:t>DFL Bundesliga 460 MP4 Videos in 30Sec</a:t>
            </a:r>
            <a:r>
              <a:rPr lang="en-US" i="1">
                <a:solidFill>
                  <a:sysClr val="windowText" lastClr="000000"/>
                </a:solidFill>
              </a:rPr>
              <a:t> </a:t>
            </a:r>
            <a:r>
              <a:rPr lang="en-US">
                <a:solidFill>
                  <a:sysClr val="windowText" lastClr="000000"/>
                </a:solidFill>
              </a:rPr>
              <a:t>gồm 460 videos tối đa 30s với 24 fps.</a:t>
            </a:r>
          </a:p>
          <a:p>
            <a:pPr fontAlgn="base"/>
            <a:endParaRPr lang="en-US">
              <a:solidFill>
                <a:sysClr val="windowText" lastClr="000000"/>
              </a:solidFill>
            </a:endParaRPr>
          </a:p>
          <a:p>
            <a:pPr fontAlgn="base"/>
            <a:r>
              <a:rPr lang="en-US">
                <a:solidFill>
                  <a:sysClr val="windowText" lastClr="000000"/>
                </a:solidFill>
              </a:rPr>
              <a:t>Trong đó, dữ liệu để train các mô hình YOLO-detect và YOLO-pose được cắt ngẫu nhiên các frame từ 1 tập ngẫu nhiên các video. </a:t>
            </a:r>
          </a:p>
          <a:p>
            <a:pPr fontAlgn="base"/>
            <a:endParaRPr lang="en-US">
              <a:solidFill>
                <a:sysClr val="windowText" lastClr="000000"/>
              </a:solidFill>
            </a:endParaRPr>
          </a:p>
          <a:p>
            <a:pPr fontAlgn="base"/>
            <a:r>
              <a:rPr lang="en-US">
                <a:solidFill>
                  <a:sysClr val="windowText" lastClr="000000"/>
                </a:solidFill>
              </a:rPr>
              <a:t>Một tập các video khác để triển khai thực tế dự án.</a:t>
            </a:r>
            <a:endParaRPr lang="sv-SE">
              <a:solidFill>
                <a:sysClr val="windowText" lastClr="00000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512B08-8CC9-5D14-CC51-EF19DA569A3E}"/>
              </a:ext>
            </a:extLst>
          </p:cNvPr>
          <p:cNvGrpSpPr/>
          <p:nvPr/>
        </p:nvGrpSpPr>
        <p:grpSpPr>
          <a:xfrm>
            <a:off x="1117248" y="3419236"/>
            <a:ext cx="9957504" cy="2793558"/>
            <a:chOff x="1012015" y="3406877"/>
            <a:chExt cx="9957504" cy="279355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6909327-F52C-32EB-F7FE-667B8F81E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015" y="3429000"/>
              <a:ext cx="5494370" cy="2771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F69DAD-4BA6-F035-FD63-9F7911C18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40009" y="3406877"/>
              <a:ext cx="3829510" cy="27714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761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BCCCF-1735-2F18-BBBF-A692F6157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871F78B-9D3A-A061-D05F-554E8AD81A6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DDD02CF-F67E-EDB3-CE87-28244A61EC7B}"/>
              </a:ext>
            </a:extLst>
          </p:cNvPr>
          <p:cNvGrpSpPr/>
          <p:nvPr/>
        </p:nvGrpSpPr>
        <p:grpSpPr>
          <a:xfrm>
            <a:off x="1432419" y="1990235"/>
            <a:ext cx="8128140" cy="3744792"/>
            <a:chOff x="683444" y="2243580"/>
            <a:chExt cx="6928515" cy="374479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1623E2B-D65D-8D1D-5598-4448E767170D}"/>
                </a:ext>
              </a:extLst>
            </p:cNvPr>
            <p:cNvGrpSpPr/>
            <p:nvPr/>
          </p:nvGrpSpPr>
          <p:grpSpPr>
            <a:xfrm>
              <a:off x="683444" y="2243580"/>
              <a:ext cx="5412560" cy="339365"/>
              <a:chOff x="683444" y="2243580"/>
              <a:chExt cx="5412560" cy="339365"/>
            </a:xfrm>
          </p:grpSpPr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BF8D0F4-D8F1-639E-F5E1-8A89C0D5B851}"/>
                  </a:ext>
                </a:extLst>
              </p:cNvPr>
              <p:cNvSpPr/>
              <p:nvPr/>
            </p:nvSpPr>
            <p:spPr>
              <a:xfrm>
                <a:off x="683444" y="2243580"/>
                <a:ext cx="377072" cy="339365"/>
              </a:xfrm>
              <a:prstGeom prst="flowChartConnector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1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F8C3B922-855E-A1E2-BB0F-87F5D7E62DF5}"/>
                  </a:ext>
                </a:extLst>
              </p:cNvPr>
              <p:cNvSpPr/>
              <p:nvPr/>
            </p:nvSpPr>
            <p:spPr>
              <a:xfrm>
                <a:off x="1442301" y="2243580"/>
                <a:ext cx="4653703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Giới thiệu dự án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9E0507-34C3-C67F-A447-0C8EDE90A022}"/>
                </a:ext>
              </a:extLst>
            </p:cNvPr>
            <p:cNvGrpSpPr/>
            <p:nvPr/>
          </p:nvGrpSpPr>
          <p:grpSpPr>
            <a:xfrm>
              <a:off x="683444" y="3082566"/>
              <a:ext cx="6807268" cy="346434"/>
              <a:chOff x="683444" y="3082566"/>
              <a:chExt cx="6807268" cy="346434"/>
            </a:xfrm>
          </p:grpSpPr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78EB088E-E3EC-B078-61E1-A1A55447037C}"/>
                  </a:ext>
                </a:extLst>
              </p:cNvPr>
              <p:cNvSpPr/>
              <p:nvPr/>
            </p:nvSpPr>
            <p:spPr>
              <a:xfrm>
                <a:off x="683444" y="3082566"/>
                <a:ext cx="377072" cy="339365"/>
              </a:xfrm>
              <a:prstGeom prst="flowChartConnector">
                <a:avLst/>
              </a:prstGeom>
              <a:solidFill>
                <a:srgbClr val="052F6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2</a:t>
                </a: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7D297FE8-7E3D-509C-9983-B65C9F9ACC22}"/>
                  </a:ext>
                </a:extLst>
              </p:cNvPr>
              <p:cNvSpPr/>
              <p:nvPr/>
            </p:nvSpPr>
            <p:spPr>
              <a:xfrm>
                <a:off x="1442299" y="3089635"/>
                <a:ext cx="6048413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rgbClr val="0F496F"/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Huấn luyện mô hình phát hiện người &amp; bóng trên sân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BC8A390-6A71-6BA9-FFF9-6AE83E448E04}"/>
                </a:ext>
              </a:extLst>
            </p:cNvPr>
            <p:cNvGrpSpPr/>
            <p:nvPr/>
          </p:nvGrpSpPr>
          <p:grpSpPr>
            <a:xfrm>
              <a:off x="683444" y="3921552"/>
              <a:ext cx="6928515" cy="353503"/>
              <a:chOff x="683444" y="3921552"/>
              <a:chExt cx="6928515" cy="353503"/>
            </a:xfrm>
          </p:grpSpPr>
          <p:sp>
            <p:nvSpPr>
              <p:cNvPr id="29" name="Flowchart: Connector 28">
                <a:extLst>
                  <a:ext uri="{FF2B5EF4-FFF2-40B4-BE49-F238E27FC236}">
                    <a16:creationId xmlns:a16="http://schemas.microsoft.com/office/drawing/2014/main" id="{D61AC7BE-2A63-EA07-3362-989E4287067B}"/>
                  </a:ext>
                </a:extLst>
              </p:cNvPr>
              <p:cNvSpPr/>
              <p:nvPr/>
            </p:nvSpPr>
            <p:spPr>
              <a:xfrm>
                <a:off x="683444" y="3921552"/>
                <a:ext cx="377072" cy="339365"/>
              </a:xfrm>
              <a:prstGeom prst="flowChartConnector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3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B6141C2-75DD-E10A-4D81-287B24910433}"/>
                  </a:ext>
                </a:extLst>
              </p:cNvPr>
              <p:cNvSpPr/>
              <p:nvPr/>
            </p:nvSpPr>
            <p:spPr>
              <a:xfrm>
                <a:off x="1442297" y="3935690"/>
                <a:ext cx="6169662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Huấn luyện mô hình phát hiện điểm đặc trưng sân bóng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690E139-C320-457E-9ED1-663250349DDF}"/>
                </a:ext>
              </a:extLst>
            </p:cNvPr>
            <p:cNvGrpSpPr/>
            <p:nvPr/>
          </p:nvGrpSpPr>
          <p:grpSpPr>
            <a:xfrm>
              <a:off x="683444" y="4760538"/>
              <a:ext cx="5412552" cy="1227834"/>
              <a:chOff x="683444" y="4760538"/>
              <a:chExt cx="5412552" cy="1227834"/>
            </a:xfrm>
          </p:grpSpPr>
          <p:sp>
            <p:nvSpPr>
              <p:cNvPr id="27" name="Flowchart: Connector 26">
                <a:extLst>
                  <a:ext uri="{FF2B5EF4-FFF2-40B4-BE49-F238E27FC236}">
                    <a16:creationId xmlns:a16="http://schemas.microsoft.com/office/drawing/2014/main" id="{13F2CFD3-1EBD-70A5-99A1-D299C6C3ACCD}"/>
                  </a:ext>
                </a:extLst>
              </p:cNvPr>
              <p:cNvSpPr/>
              <p:nvPr/>
            </p:nvSpPr>
            <p:spPr>
              <a:xfrm>
                <a:off x="683444" y="4760538"/>
                <a:ext cx="377072" cy="339365"/>
              </a:xfrm>
              <a:prstGeom prst="flowChartConnector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4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BA2E65AC-F9A9-8FE7-3DB9-13E24F63FB7B}"/>
                  </a:ext>
                </a:extLst>
              </p:cNvPr>
              <p:cNvSpPr/>
              <p:nvPr/>
            </p:nvSpPr>
            <p:spPr>
              <a:xfrm>
                <a:off x="1442297" y="4781745"/>
                <a:ext cx="4653699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Tracking các vật thể trên sân</a:t>
                </a:r>
              </a:p>
            </p:txBody>
          </p:sp>
          <p:sp>
            <p:nvSpPr>
              <p:cNvPr id="2" name="Flowchart: Connector 1">
                <a:extLst>
                  <a:ext uri="{FF2B5EF4-FFF2-40B4-BE49-F238E27FC236}">
                    <a16:creationId xmlns:a16="http://schemas.microsoft.com/office/drawing/2014/main" id="{AF90DEA5-93DF-FCAD-D535-55711CD5033E}"/>
                  </a:ext>
                </a:extLst>
              </p:cNvPr>
              <p:cNvSpPr/>
              <p:nvPr/>
            </p:nvSpPr>
            <p:spPr>
              <a:xfrm>
                <a:off x="683444" y="5627800"/>
                <a:ext cx="377072" cy="339365"/>
              </a:xfrm>
              <a:prstGeom prst="flowChartConnector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Arial Rounded MT Bold" panose="020F0704030504030204" pitchFamily="34" charset="0"/>
                  </a:rPr>
                  <a:t>5</a:t>
                </a:r>
              </a:p>
            </p:txBody>
          </p:sp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B84F7765-A246-357B-3013-156AD5AC4468}"/>
                  </a:ext>
                </a:extLst>
              </p:cNvPr>
              <p:cNvSpPr/>
              <p:nvPr/>
            </p:nvSpPr>
            <p:spPr>
              <a:xfrm>
                <a:off x="1442297" y="5649007"/>
                <a:ext cx="4653699" cy="3393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Chiếu vật thể lên 2D Map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98A534E-D1CD-395F-A62C-CFD1839D2572}"/>
              </a:ext>
            </a:extLst>
          </p:cNvPr>
          <p:cNvGrpSpPr/>
          <p:nvPr/>
        </p:nvGrpSpPr>
        <p:grpSpPr>
          <a:xfrm>
            <a:off x="1" y="0"/>
            <a:ext cx="12191999" cy="862445"/>
            <a:chOff x="0" y="0"/>
            <a:chExt cx="12191999" cy="86244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630CF10-9C13-F4BB-6926-9F67FCF4DF7F}"/>
                </a:ext>
              </a:extLst>
            </p:cNvPr>
            <p:cNvGrpSpPr/>
            <p:nvPr/>
          </p:nvGrpSpPr>
          <p:grpSpPr>
            <a:xfrm>
              <a:off x="0" y="0"/>
              <a:ext cx="12191999" cy="862445"/>
              <a:chOff x="0" y="0"/>
              <a:chExt cx="12191999" cy="86244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D846961-791E-33DC-F49E-086AF4491CD2}"/>
                  </a:ext>
                </a:extLst>
              </p:cNvPr>
              <p:cNvSpPr/>
              <p:nvPr/>
            </p:nvSpPr>
            <p:spPr>
              <a:xfrm>
                <a:off x="0" y="0"/>
                <a:ext cx="12191999" cy="862445"/>
              </a:xfrm>
              <a:prstGeom prst="rect">
                <a:avLst/>
              </a:prstGeom>
              <a:solidFill>
                <a:srgbClr val="052F61"/>
              </a:solidFill>
              <a:ln>
                <a:solidFill>
                  <a:schemeClr val="accent1">
                    <a:shade val="15000"/>
                    <a:hueMod val="94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41E7621-B3B1-B646-4020-4EC736979418}"/>
                  </a:ext>
                </a:extLst>
              </p:cNvPr>
              <p:cNvSpPr/>
              <p:nvPr/>
            </p:nvSpPr>
            <p:spPr>
              <a:xfrm>
                <a:off x="244508" y="181410"/>
                <a:ext cx="1792110" cy="4996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NỘI DUNG</a:t>
                </a:r>
              </a:p>
            </p:txBody>
          </p:sp>
        </p:grpSp>
        <p:pic>
          <p:nvPicPr>
            <p:cNvPr id="37" name="Picture 10" descr="Các học phần trong chương trình Khoa học dữ liệu | Data Science">
              <a:extLst>
                <a:ext uri="{FF2B5EF4-FFF2-40B4-BE49-F238E27FC236}">
                  <a16:creationId xmlns:a16="http://schemas.microsoft.com/office/drawing/2014/main" id="{3D0CC2FA-EDC4-FC44-A4A3-C32908541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6790" y="181410"/>
              <a:ext cx="1112617" cy="571344"/>
            </a:xfrm>
            <a:prstGeom prst="roundRect">
              <a:avLst>
                <a:gd name="adj" fmla="val 22745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429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C596D-B984-C95D-7295-3DEF55A33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9C4718-F8F7-C38A-274A-999BD7BEFB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8DCFFC-EDA9-5B56-212C-55E91D06896E}"/>
              </a:ext>
            </a:extLst>
          </p:cNvPr>
          <p:cNvGrpSpPr/>
          <p:nvPr/>
        </p:nvGrpSpPr>
        <p:grpSpPr>
          <a:xfrm>
            <a:off x="1" y="0"/>
            <a:ext cx="12191999" cy="862445"/>
            <a:chOff x="0" y="0"/>
            <a:chExt cx="12191999" cy="8624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AF44AD-6DBE-9443-1795-5285D870DEFF}"/>
                </a:ext>
              </a:extLst>
            </p:cNvPr>
            <p:cNvGrpSpPr/>
            <p:nvPr/>
          </p:nvGrpSpPr>
          <p:grpSpPr>
            <a:xfrm>
              <a:off x="0" y="0"/>
              <a:ext cx="12191999" cy="862445"/>
              <a:chOff x="0" y="0"/>
              <a:chExt cx="12191999" cy="86244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F369541-1925-8EDC-0B14-1EF90588466F}"/>
                  </a:ext>
                </a:extLst>
              </p:cNvPr>
              <p:cNvSpPr/>
              <p:nvPr/>
            </p:nvSpPr>
            <p:spPr>
              <a:xfrm>
                <a:off x="0" y="0"/>
                <a:ext cx="12191999" cy="862445"/>
              </a:xfrm>
              <a:prstGeom prst="rect">
                <a:avLst/>
              </a:prstGeom>
              <a:solidFill>
                <a:srgbClr val="052F61"/>
              </a:solidFill>
              <a:ln>
                <a:solidFill>
                  <a:schemeClr val="accent1">
                    <a:shade val="15000"/>
                    <a:hueMod val="94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D6E3271-E3A8-7352-98CD-16A42F1AB074}"/>
                  </a:ext>
                </a:extLst>
              </p:cNvPr>
              <p:cNvSpPr/>
              <p:nvPr/>
            </p:nvSpPr>
            <p:spPr>
              <a:xfrm>
                <a:off x="244507" y="181410"/>
                <a:ext cx="3768691" cy="4996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2</a:t>
                </a:r>
                <a:r>
                  <a:rPr lang="vi-VN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.1 </a:t>
                </a:r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Bộ dữ liệu</a:t>
                </a:r>
              </a:p>
            </p:txBody>
          </p:sp>
        </p:grpSp>
        <p:pic>
          <p:nvPicPr>
            <p:cNvPr id="7" name="Picture 10" descr="Các học phần trong chương trình Khoa học dữ liệu | Data Science">
              <a:extLst>
                <a:ext uri="{FF2B5EF4-FFF2-40B4-BE49-F238E27FC236}">
                  <a16:creationId xmlns:a16="http://schemas.microsoft.com/office/drawing/2014/main" id="{54E11E08-87BB-7619-2DFE-BFB27326C0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6790" y="181410"/>
              <a:ext cx="1112617" cy="571344"/>
            </a:xfrm>
            <a:prstGeom prst="roundRect">
              <a:avLst>
                <a:gd name="adj" fmla="val 22745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762CD3-EC65-E65A-CEAB-4147989A3DB7}"/>
              </a:ext>
            </a:extLst>
          </p:cNvPr>
          <p:cNvSpPr txBox="1"/>
          <p:nvPr/>
        </p:nvSpPr>
        <p:spPr>
          <a:xfrm>
            <a:off x="478188" y="1612858"/>
            <a:ext cx="10596212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Bộ dữ liệu 372 ảnh được cắt ngẫu nhiên từ 1 tập ngẫu nhiên các video và được label với 4 class gồm :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bg1"/>
                </a:solidFill>
              </a:rPr>
              <a:t>Player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bg1"/>
                </a:solidFill>
              </a:rPr>
              <a:t>Goalkeeper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bg1"/>
                </a:solidFill>
              </a:rPr>
              <a:t>Reference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bg1"/>
                </a:solidFill>
              </a:rPr>
              <a:t>Ball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AF6552-4CC1-B71E-00DD-229198C1F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3"/>
          <a:stretch>
            <a:fillRect/>
          </a:stretch>
        </p:blipFill>
        <p:spPr bwMode="auto">
          <a:xfrm>
            <a:off x="3009610" y="2580122"/>
            <a:ext cx="8434119" cy="386228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965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AAC8C-B7B1-3D70-477A-B762F6C2B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E13CC8-660C-8A08-8B22-525CE47198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A8B317-7280-CDF3-CFCC-EABC30D7EF5B}"/>
              </a:ext>
            </a:extLst>
          </p:cNvPr>
          <p:cNvGrpSpPr/>
          <p:nvPr/>
        </p:nvGrpSpPr>
        <p:grpSpPr>
          <a:xfrm>
            <a:off x="1" y="0"/>
            <a:ext cx="12191999" cy="862445"/>
            <a:chOff x="0" y="0"/>
            <a:chExt cx="12191999" cy="8624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288CB8-60EE-1839-1A18-1E5420749871}"/>
                </a:ext>
              </a:extLst>
            </p:cNvPr>
            <p:cNvGrpSpPr/>
            <p:nvPr/>
          </p:nvGrpSpPr>
          <p:grpSpPr>
            <a:xfrm>
              <a:off x="0" y="0"/>
              <a:ext cx="12191999" cy="862445"/>
              <a:chOff x="0" y="0"/>
              <a:chExt cx="12191999" cy="86244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4185D3-7CB1-F141-D69E-93E9358607AB}"/>
                  </a:ext>
                </a:extLst>
              </p:cNvPr>
              <p:cNvSpPr/>
              <p:nvPr/>
            </p:nvSpPr>
            <p:spPr>
              <a:xfrm>
                <a:off x="0" y="0"/>
                <a:ext cx="12191999" cy="862445"/>
              </a:xfrm>
              <a:prstGeom prst="rect">
                <a:avLst/>
              </a:prstGeom>
              <a:solidFill>
                <a:srgbClr val="052F61"/>
              </a:solidFill>
              <a:ln>
                <a:solidFill>
                  <a:schemeClr val="accent1">
                    <a:shade val="15000"/>
                    <a:hueMod val="94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0FEAF47-8023-89F3-FDBF-92354992C3F3}"/>
                  </a:ext>
                </a:extLst>
              </p:cNvPr>
              <p:cNvSpPr/>
              <p:nvPr/>
            </p:nvSpPr>
            <p:spPr>
              <a:xfrm>
                <a:off x="244507" y="181410"/>
                <a:ext cx="4368132" cy="4996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2</a:t>
                </a:r>
                <a:r>
                  <a:rPr lang="vi-VN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.</a:t>
                </a:r>
                <a:r>
                  <a:rPr lang="en-US" sz="2400"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2 Kết quả huấn luyện</a:t>
                </a:r>
              </a:p>
            </p:txBody>
          </p:sp>
        </p:grpSp>
        <p:pic>
          <p:nvPicPr>
            <p:cNvPr id="7" name="Picture 10" descr="Các học phần trong chương trình Khoa học dữ liệu | Data Science">
              <a:extLst>
                <a:ext uri="{FF2B5EF4-FFF2-40B4-BE49-F238E27FC236}">
                  <a16:creationId xmlns:a16="http://schemas.microsoft.com/office/drawing/2014/main" id="{07696F83-D4BB-B7C9-1508-7ECB91FBB3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6790" y="181410"/>
              <a:ext cx="1112617" cy="571344"/>
            </a:xfrm>
            <a:prstGeom prst="roundRect">
              <a:avLst>
                <a:gd name="adj" fmla="val 22745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F00D7875-E34C-E105-EB27-3AC1E592C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93" y="1838960"/>
            <a:ext cx="6881729" cy="34315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93701B-E7BD-6CFC-7949-534EF6521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045" y="1838960"/>
            <a:ext cx="4607608" cy="34315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29210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Custom 6">
      <a:majorFont>
        <a:latin typeface="Cascadia Mono SemiBold"/>
        <a:ea typeface=""/>
        <a:cs typeface=""/>
      </a:majorFont>
      <a:minorFont>
        <a:latin typeface="Tahoma (Body)"/>
        <a:ea typeface=""/>
        <a:cs typeface="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41FEBC36C4014B83079D13EBC97667" ma:contentTypeVersion="6" ma:contentTypeDescription="Create a new document." ma:contentTypeScope="" ma:versionID="f067c977354d59e718039993ccb54279">
  <xsd:schema xmlns:xsd="http://www.w3.org/2001/XMLSchema" xmlns:xs="http://www.w3.org/2001/XMLSchema" xmlns:p="http://schemas.microsoft.com/office/2006/metadata/properties" xmlns:ns3="195c5d11-e44a-42c6-8625-d90382b5f9c0" targetNamespace="http://schemas.microsoft.com/office/2006/metadata/properties" ma:root="true" ma:fieldsID="40b87afa53f6223242eb6d3af6321dc5" ns3:_="">
    <xsd:import namespace="195c5d11-e44a-42c6-8625-d90382b5f9c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c5d11-e44a-42c6-8625-d90382b5f9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95c5d11-e44a-42c6-8625-d90382b5f9c0" xsi:nil="true"/>
  </documentManagement>
</p:properties>
</file>

<file path=customXml/itemProps1.xml><?xml version="1.0" encoding="utf-8"?>
<ds:datastoreItem xmlns:ds="http://schemas.openxmlformats.org/officeDocument/2006/customXml" ds:itemID="{445EB670-5D5D-4029-9B06-7B8B1E98B3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D2970C-F907-420F-85A6-B4BF53CA822B}">
  <ds:schemaRefs>
    <ds:schemaRef ds:uri="195c5d11-e44a-42c6-8625-d90382b5f9c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34A86A3-6E4B-46A8-985F-DF37D4D573FB}">
  <ds:schemaRefs>
    <ds:schemaRef ds:uri="http://purl.org/dc/terms/"/>
    <ds:schemaRef ds:uri="http://purl.org/dc/elements/1.1/"/>
    <ds:schemaRef ds:uri="195c5d11-e44a-42c6-8625-d90382b5f9c0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934</TotalTime>
  <Words>782</Words>
  <Application>Microsoft Office PowerPoint</Application>
  <PresentationFormat>Widescreen</PresentationFormat>
  <Paragraphs>125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Aptos</vt:lpstr>
      <vt:lpstr>Arial Rounded MT Bold</vt:lpstr>
      <vt:lpstr>Cambria Math</vt:lpstr>
      <vt:lpstr>Cascadia Mono SemiBold</vt:lpstr>
      <vt:lpstr>Tahoma (Body)</vt:lpstr>
      <vt:lpstr>Tahoma (Body) </vt:lpstr>
      <vt:lpstr>Tahoma (Body) (Body)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 phuc</dc:creator>
  <cp:lastModifiedBy>V phuc</cp:lastModifiedBy>
  <cp:revision>8</cp:revision>
  <dcterms:created xsi:type="dcterms:W3CDTF">2025-11-09T09:44:27Z</dcterms:created>
  <dcterms:modified xsi:type="dcterms:W3CDTF">2025-11-25T18:18:04Z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0x0101003D41FEBC36C4014B83079D13EBC97667</vt:lpwstr>
  </property>
</Properties>
</file>